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0"/>
  </p:notesMasterIdLst>
  <p:sldIdLst>
    <p:sldId id="256" r:id="rId2"/>
    <p:sldId id="260" r:id="rId3"/>
    <p:sldId id="296" r:id="rId4"/>
    <p:sldId id="299" r:id="rId5"/>
    <p:sldId id="309" r:id="rId6"/>
    <p:sldId id="310" r:id="rId7"/>
    <p:sldId id="311" r:id="rId8"/>
    <p:sldId id="312" r:id="rId9"/>
    <p:sldId id="313" r:id="rId10"/>
    <p:sldId id="314" r:id="rId11"/>
    <p:sldId id="315" r:id="rId12"/>
    <p:sldId id="316" r:id="rId13"/>
    <p:sldId id="317" r:id="rId14"/>
    <p:sldId id="318" r:id="rId15"/>
    <p:sldId id="319" r:id="rId16"/>
    <p:sldId id="268" r:id="rId17"/>
    <p:sldId id="288" r:id="rId18"/>
    <p:sldId id="298" r:id="rId19"/>
    <p:sldId id="261" r:id="rId20"/>
    <p:sldId id="272" r:id="rId21"/>
    <p:sldId id="269" r:id="rId22"/>
    <p:sldId id="271" r:id="rId23"/>
    <p:sldId id="274" r:id="rId24"/>
    <p:sldId id="276" r:id="rId25"/>
    <p:sldId id="277" r:id="rId26"/>
    <p:sldId id="270" r:id="rId27"/>
    <p:sldId id="290" r:id="rId28"/>
    <p:sldId id="262" r:id="rId29"/>
    <p:sldId id="278" r:id="rId30"/>
    <p:sldId id="289" r:id="rId31"/>
    <p:sldId id="291" r:id="rId32"/>
    <p:sldId id="285" r:id="rId33"/>
    <p:sldId id="283" r:id="rId34"/>
    <p:sldId id="266" r:id="rId35"/>
    <p:sldId id="257" r:id="rId36"/>
    <p:sldId id="258" r:id="rId37"/>
    <p:sldId id="280" r:id="rId38"/>
    <p:sldId id="259" r:id="rId39"/>
    <p:sldId id="279" r:id="rId40"/>
    <p:sldId id="282" r:id="rId41"/>
    <p:sldId id="286" r:id="rId42"/>
    <p:sldId id="297" r:id="rId43"/>
    <p:sldId id="292" r:id="rId44"/>
    <p:sldId id="293" r:id="rId45"/>
    <p:sldId id="294" r:id="rId46"/>
    <p:sldId id="300" r:id="rId47"/>
    <p:sldId id="301" r:id="rId48"/>
    <p:sldId id="263" r:id="rId49"/>
    <p:sldId id="304" r:id="rId50"/>
    <p:sldId id="264" r:id="rId51"/>
    <p:sldId id="305" r:id="rId52"/>
    <p:sldId id="265" r:id="rId53"/>
    <p:sldId id="267" r:id="rId54"/>
    <p:sldId id="308" r:id="rId55"/>
    <p:sldId id="302" r:id="rId56"/>
    <p:sldId id="303" r:id="rId57"/>
    <p:sldId id="287" r:id="rId58"/>
    <p:sldId id="295" r:id="rId5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8523"/>
    <a:srgbClr val="E0751E"/>
    <a:srgbClr val="E2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71"/>
    <p:restoredTop sz="88780"/>
  </p:normalViewPr>
  <p:slideViewPr>
    <p:cSldViewPr snapToGrid="0" snapToObjects="1">
      <p:cViewPr varScale="1">
        <p:scale>
          <a:sx n="102" d="100"/>
          <a:sy n="102" d="100"/>
        </p:scale>
        <p:origin x="10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tiff>
</file>

<file path=ppt/media/image12.png>
</file>

<file path=ppt/media/image13.png>
</file>

<file path=ppt/media/image14.tiff>
</file>

<file path=ppt/media/image15.png>
</file>

<file path=ppt/media/image2.png>
</file>

<file path=ppt/media/image3.sv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B6FC7-C925-E549-8A5F-4F7C071E3ED7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51663E-8A04-A843-9099-80DBB0001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20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pring.io/guides/tutorials/spring-boot-oauth2/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pring.io/spring-security/site/docs/current/reference/html5/#user-schema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ogrocket.com/jwt-authentication-best-practices/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rahash.com/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https://spring.io/guides/tutorials/spring-boot-oauth2/</a:t>
            </a:r>
            <a:endParaRPr lang="en-GB" dirty="0"/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/settings/developers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459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https://docs.spring.io</a:t>
            </a:r>
            <a:r>
              <a:rPr lang="en-GB">
                <a:hlinkClick r:id="rId3"/>
              </a:rPr>
              <a:t>/spring-security/site/docs/current/reference/html5/#user-schema</a:t>
            </a:r>
            <a:endParaRPr lang="en-GB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30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Filters </a:t>
            </a:r>
            <a:r>
              <a:rPr lang="en-US" dirty="0" err="1"/>
              <a:t>bedienen</a:t>
            </a:r>
            <a:r>
              <a:rPr lang="en-US" dirty="0"/>
              <a:t> (met default </a:t>
            </a:r>
            <a:r>
              <a:rPr lang="en-US" dirty="0" err="1"/>
              <a:t>instellingen</a:t>
            </a:r>
            <a:r>
              <a:rPr lang="en-US" dirty="0"/>
              <a:t>) </a:t>
            </a:r>
            <a:r>
              <a:rPr lang="en-US" dirty="0" err="1"/>
              <a:t>alle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5338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point 4: go to browser and show JSESSIONID: dev tools, Application, Cookies.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218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openssl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genrsa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-out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private_key_lesson.pem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4096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openssl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rsa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pubout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private_key_lesson.pem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-out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public_key_lesson.pem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openssl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pkcs8 -topk8 -in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private_key_lesson.pem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-inform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-out private_key_lesson_pkcs8.pem -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outform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nocrypt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7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JWT needs to be stored inside an </a:t>
            </a:r>
            <a:r>
              <a:rPr lang="en-GB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httpOnly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cookie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special kind of cookie that’s only sent in HTTP requests to the server, and it’s never accessible (both for reading or writing) from JavaScript running in the browser.</a:t>
            </a: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GB" dirty="0">
                <a:hlinkClick r:id="rId3"/>
              </a:rPr>
              <a:t>https://blog.logrocket.com/jwt-authentication-best-practices/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11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 group first.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20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cat /etc/shadow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openssl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passwd -6 -salt &lt;salt&gt; 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&lt;password&gt;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48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81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https://terahash.com/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9726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Servlets </a:t>
            </a:r>
            <a:r>
              <a:rPr lang="en-US" dirty="0" err="1"/>
              <a:t>bedienen</a:t>
            </a:r>
            <a:r>
              <a:rPr lang="en-US" dirty="0"/>
              <a:t> </a:t>
            </a:r>
            <a:r>
              <a:rPr lang="en-US" dirty="0" err="1"/>
              <a:t>specifieke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19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Filters </a:t>
            </a:r>
            <a:r>
              <a:rPr lang="en-US" dirty="0" err="1"/>
              <a:t>bedienen</a:t>
            </a:r>
            <a:r>
              <a:rPr lang="en-US" dirty="0"/>
              <a:t> (met default </a:t>
            </a:r>
            <a:r>
              <a:rPr lang="en-US" dirty="0" err="1"/>
              <a:t>instellingen</a:t>
            </a:r>
            <a:r>
              <a:rPr lang="en-US" dirty="0"/>
              <a:t>) </a:t>
            </a:r>
            <a:r>
              <a:rPr lang="en-US" dirty="0" err="1"/>
              <a:t>alle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758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Filters </a:t>
            </a:r>
            <a:r>
              <a:rPr lang="en-US" dirty="0" err="1"/>
              <a:t>bedienen</a:t>
            </a:r>
            <a:r>
              <a:rPr lang="en-US" dirty="0"/>
              <a:t> (met default </a:t>
            </a:r>
            <a:r>
              <a:rPr lang="en-US" dirty="0" err="1"/>
              <a:t>instellingen</a:t>
            </a:r>
            <a:r>
              <a:rPr lang="en-US" dirty="0"/>
              <a:t>) </a:t>
            </a:r>
            <a:r>
              <a:rPr lang="en-US" dirty="0" err="1"/>
              <a:t>alle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202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Gebruikersnaam</a:t>
            </a:r>
            <a:r>
              <a:rPr lang="en-US" dirty="0"/>
              <a:t> is “user”, </a:t>
            </a:r>
            <a:r>
              <a:rPr lang="en-US" dirty="0" err="1"/>
              <a:t>wachtwoord</a:t>
            </a:r>
            <a:r>
              <a:rPr lang="en-US" dirty="0"/>
              <a:t> </a:t>
            </a:r>
            <a:r>
              <a:rPr lang="en-US" dirty="0" err="1"/>
              <a:t>verschijnt</a:t>
            </a:r>
            <a:r>
              <a:rPr lang="en-US" dirty="0"/>
              <a:t> in de terminal </a:t>
            </a:r>
            <a:r>
              <a:rPr lang="en-US" dirty="0" err="1"/>
              <a:t>waar</a:t>
            </a:r>
            <a:r>
              <a:rPr lang="en-US" dirty="0"/>
              <a:t> de app </a:t>
            </a:r>
            <a:r>
              <a:rPr lang="en-US" dirty="0" err="1"/>
              <a:t>draait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88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66923-DF8B-8746-A1FD-1B3565AAB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292FF3-5596-6F48-B385-7365430E12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A0944-540F-0347-84D4-A5B9DB718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03E51-0CB6-2047-8F86-8BB77B790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D1A41-2A54-ED48-9495-14FBA6D1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094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07D96-DE89-6645-8D28-A14BF9D4E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D312BF-44EA-5B41-88B3-D6FE2E4D9C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3A566-1311-EF40-B01D-FCDD00A7D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79827-E586-BA42-9C2D-21EED9AB0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5F715-CB7E-3641-A715-67C5FD23A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35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899ADB-18AF-1C4B-A29C-08BBAF8AC7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E399A1-C1FD-5040-A2FF-EB2313AB24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2CA84-4713-1044-B8E3-7DDA4D526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90BB8-C026-3645-A287-490E6CB6E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3637D-5C21-344E-A0EC-FD0A74DE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15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08882-4217-9243-AF9F-673BF12B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7F245-7ED8-074A-9F13-BACD1E03E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747F0-876A-A743-B0DE-A8C5C5B53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69097-DA34-BA40-B1C5-30254E41B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C006D-60AC-BD48-8296-8A7D1A506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979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832DB-0412-2D4C-8CD7-4E0FF7FBA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2A9A7-95AC-C34A-83C6-CDB3416EE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C2B47-DC67-3A40-9C3A-81380B4D9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6C1A8-5CAB-1D4A-95CE-3C0D26C65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1EEB9-14BD-9643-9882-E5A3B90ED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64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848FF-4A67-984C-A978-9268FC9DC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37C16-CC50-BF4C-A395-91722B1A2D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FDC5CD-FB96-3846-B28D-4D36BB5D61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1EA57-20A8-9847-B6F7-5143E54B9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FE149-6BBA-AC4D-9D47-897995E1D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7BED1-338E-B24E-8464-DE4BD45C0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61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4D097-5625-544E-89F0-1A870B0F7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D27DE5-1C22-C04F-9411-166499DF4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982F6F-8DAA-D641-8B86-27B9175A9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F3209-D1BF-0742-8846-2116B92CA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FEDA26-55CF-2D48-8F84-1CD37E4FFA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C3177A-346A-E545-8CDD-4FB4D0688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CFAC79-C136-CE41-BD07-D50DD27C0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91161-1C58-0040-BDB4-DC601196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664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68320-0CA6-5649-B6BB-E9B1CC0B3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17AB8-8B21-F449-B272-B736B48C7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C5B5A-6F5D-7143-B589-8751EC682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5FE7B-B10F-6F42-9B3D-554840266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67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6FE2EF-4131-F340-8C39-799F23E6E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38DF1D-84B1-5B4E-B1AD-4B489BCAC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ECA10-7A43-0B48-AC58-C81882778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42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F8DC-AAB7-1D45-85F0-528381FB2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F0EF2-DE98-834C-AC28-D30043E5E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57581-FA14-7A4C-9EA4-6E556ADDED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566FB6-B67C-174C-961B-792BEA6C4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69051-CE30-9442-9DB6-BF391E2D2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678DD8-9741-3B42-892A-8A3CCA00E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546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CF51-8E5D-D64E-8952-E2F0C7719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9599BA-5F2C-4549-BB3D-27794E4265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5CBA2E-700C-C143-9D16-74DB9A153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E972E-0EF7-6940-B7A6-798693119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46881F-79C7-DD4A-9A48-E5CF06C15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7153DB-FC0F-274C-A93A-3544BE97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8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100000">
              <a:srgbClr val="002060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826DC7-2383-9B4E-B3DE-96117EF29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C1284-ABF5-FC43-ADDC-BA33A1300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5E6DC-1444-C54E-93E0-1264718EC2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D567B-C614-2D43-9B5B-93BC6850129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F6DA8-BE0B-8C48-8981-88D6A7D79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C93A4-C7EF-1945-961A-D3CC8C6989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9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www.iwar.org.uk/comsec/resources/cipher/sha256-384-512.pdf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the_most_common_password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F5AF8-DF35-EA4E-B75C-3282D6C27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2871" y="1122363"/>
            <a:ext cx="9786258" cy="2387600"/>
          </a:xfrm>
        </p:spPr>
        <p:txBody>
          <a:bodyPr/>
          <a:lstStyle/>
          <a:p>
            <a:r>
              <a:rPr lang="en-US" dirty="0">
                <a:latin typeface="Helvetica" pitchFamily="2" charset="0"/>
              </a:rPr>
              <a:t>Introduction Spring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72BD3-073D-484F-9E9B-448FA90C89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Cornelis de Mooij</a:t>
            </a:r>
          </a:p>
        </p:txBody>
      </p:sp>
    </p:spTree>
    <p:extLst>
      <p:ext uri="{BB962C8B-B14F-4D97-AF65-F5344CB8AC3E}">
        <p14:creationId xmlns:p14="http://schemas.microsoft.com/office/powerpoint/2010/main" val="1827944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Actual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5488187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5045B-7611-3C43-A0AD-84BFACB6B1FB}"/>
              </a:ext>
            </a:extLst>
          </p:cNvPr>
          <p:cNvSpPr txBox="1"/>
          <p:nvPr/>
        </p:nvSpPr>
        <p:spPr>
          <a:xfrm>
            <a:off x="2146994" y="2787875"/>
            <a:ext cx="24637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86AA5C-6B84-0A43-96CA-F3130D059D10}"/>
              </a:ext>
            </a:extLst>
          </p:cNvPr>
          <p:cNvGrpSpPr/>
          <p:nvPr/>
        </p:nvGrpSpPr>
        <p:grpSpPr>
          <a:xfrm>
            <a:off x="6983384" y="3643398"/>
            <a:ext cx="3733349" cy="1571453"/>
            <a:chOff x="6983384" y="3643398"/>
            <a:chExt cx="3733349" cy="157145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DEB0EE-545C-6144-928D-7CEFF71E6D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384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DF9A3-BDE3-7B4B-92B9-CA9FA03B5CD5}"/>
                </a:ext>
              </a:extLst>
            </p:cNvPr>
            <p:cNvSpPr txBox="1"/>
            <p:nvPr/>
          </p:nvSpPr>
          <p:spPr>
            <a:xfrm>
              <a:off x="7425343" y="4187014"/>
              <a:ext cx="3291390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(1) Get my photos from Google Drive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0FD7A5-1DED-FD45-85B0-984F3AD9ED67}"/>
              </a:ext>
            </a:extLst>
          </p:cNvPr>
          <p:cNvGrpSpPr/>
          <p:nvPr/>
        </p:nvGrpSpPr>
        <p:grpSpPr>
          <a:xfrm>
            <a:off x="4450305" y="1835560"/>
            <a:ext cx="3291390" cy="1061828"/>
            <a:chOff x="4450305" y="1835560"/>
            <a:chExt cx="3291390" cy="1061828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D9A6987B-A724-8640-AD40-4CF73EB47E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2897387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02FA689-01E3-2647-B00E-6907802BDBDB}"/>
                </a:ext>
              </a:extLst>
            </p:cNvPr>
            <p:cNvSpPr txBox="1"/>
            <p:nvPr/>
          </p:nvSpPr>
          <p:spPr>
            <a:xfrm>
              <a:off x="4450305" y="1835560"/>
              <a:ext cx="3291390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(2) I want to access User’s Google Drive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B41378-FDC3-CD4B-9307-66BB10CF4EC6}"/>
              </a:ext>
            </a:extLst>
          </p:cNvPr>
          <p:cNvGrpSpPr/>
          <p:nvPr/>
        </p:nvGrpSpPr>
        <p:grpSpPr>
          <a:xfrm>
            <a:off x="225928" y="3643398"/>
            <a:ext cx="4160180" cy="1571453"/>
            <a:chOff x="225928" y="3643398"/>
            <a:chExt cx="4160180" cy="157145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898053-A82B-5147-8978-CF44649F410E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3335933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EC6034D-2E06-DE43-AF1D-CBAD8B331372}"/>
                </a:ext>
              </a:extLst>
            </p:cNvPr>
            <p:cNvSpPr txBox="1"/>
            <p:nvPr/>
          </p:nvSpPr>
          <p:spPr>
            <a:xfrm>
              <a:off x="225928" y="3933021"/>
              <a:ext cx="3470344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(3) May “Photo Print Site” access your files?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5C0C8FC-B695-3B4D-B42E-AC2B01EF6155}"/>
              </a:ext>
            </a:extLst>
          </p:cNvPr>
          <p:cNvGrpSpPr/>
          <p:nvPr/>
        </p:nvGrpSpPr>
        <p:grpSpPr>
          <a:xfrm>
            <a:off x="4056611" y="3624349"/>
            <a:ext cx="1973939" cy="1571453"/>
            <a:chOff x="4056611" y="3624349"/>
            <a:chExt cx="1973939" cy="157145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AC35505-BB48-3F4D-A4B5-369337B10D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56611" y="3624349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567959-7468-6C44-9817-8CDFCD626527}"/>
                </a:ext>
              </a:extLst>
            </p:cNvPr>
            <p:cNvSpPr txBox="1"/>
            <p:nvPr/>
          </p:nvSpPr>
          <p:spPr>
            <a:xfrm>
              <a:off x="4581698" y="4115894"/>
              <a:ext cx="1448852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(4) Yes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36CE3-1A35-7D4B-84C2-879654753094}"/>
              </a:ext>
            </a:extLst>
          </p:cNvPr>
          <p:cNvGrpSpPr/>
          <p:nvPr/>
        </p:nvGrpSpPr>
        <p:grpSpPr>
          <a:xfrm>
            <a:off x="4610793" y="3281240"/>
            <a:ext cx="2970414" cy="542269"/>
            <a:chOff x="4610793" y="3281240"/>
            <a:chExt cx="2970414" cy="54226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FEE91D-B965-BE4E-A62C-8D6FCF8975F3}"/>
                </a:ext>
              </a:extLst>
            </p:cNvPr>
            <p:cNvSpPr txBox="1"/>
            <p:nvPr/>
          </p:nvSpPr>
          <p:spPr>
            <a:xfrm>
              <a:off x="4610793" y="33002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(5) Token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04B3D0D-849A-D445-9F6F-6AB4BD42E5B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997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Actual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6236326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5045B-7611-3C43-A0AD-84BFACB6B1FB}"/>
              </a:ext>
            </a:extLst>
          </p:cNvPr>
          <p:cNvSpPr txBox="1"/>
          <p:nvPr/>
        </p:nvSpPr>
        <p:spPr>
          <a:xfrm>
            <a:off x="2146994" y="2787875"/>
            <a:ext cx="24637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86AA5C-6B84-0A43-96CA-F3130D059D10}"/>
              </a:ext>
            </a:extLst>
          </p:cNvPr>
          <p:cNvGrpSpPr/>
          <p:nvPr/>
        </p:nvGrpSpPr>
        <p:grpSpPr>
          <a:xfrm>
            <a:off x="6983384" y="4896603"/>
            <a:ext cx="1354469" cy="1066387"/>
            <a:chOff x="6983384" y="3643398"/>
            <a:chExt cx="1354469" cy="157145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DEB0EE-545C-6144-928D-7CEFF71E6D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384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DF9A3-BDE3-7B4B-92B9-CA9FA03B5CD5}"/>
                </a:ext>
              </a:extLst>
            </p:cNvPr>
            <p:cNvSpPr txBox="1"/>
            <p:nvPr/>
          </p:nvSpPr>
          <p:spPr>
            <a:xfrm>
              <a:off x="7659673" y="4043609"/>
              <a:ext cx="678180" cy="771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(1)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B41378-FDC3-CD4B-9307-66BB10CF4EC6}"/>
              </a:ext>
            </a:extLst>
          </p:cNvPr>
          <p:cNvGrpSpPr/>
          <p:nvPr/>
        </p:nvGrpSpPr>
        <p:grpSpPr>
          <a:xfrm>
            <a:off x="2894068" y="4896603"/>
            <a:ext cx="1492040" cy="1066387"/>
            <a:chOff x="3103776" y="3643398"/>
            <a:chExt cx="1282332" cy="157145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898053-A82B-5147-8978-CF44649F410E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3335933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EC6034D-2E06-DE43-AF1D-CBAD8B331372}"/>
                </a:ext>
              </a:extLst>
            </p:cNvPr>
            <p:cNvSpPr txBox="1"/>
            <p:nvPr/>
          </p:nvSpPr>
          <p:spPr>
            <a:xfrm>
              <a:off x="3103776" y="4148464"/>
              <a:ext cx="59249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(3)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5C0C8FC-B695-3B4D-B42E-AC2B01EF6155}"/>
              </a:ext>
            </a:extLst>
          </p:cNvPr>
          <p:cNvGrpSpPr/>
          <p:nvPr/>
        </p:nvGrpSpPr>
        <p:grpSpPr>
          <a:xfrm>
            <a:off x="3840480" y="4877554"/>
            <a:ext cx="1537737" cy="1066387"/>
            <a:chOff x="4056611" y="3624349"/>
            <a:chExt cx="1321606" cy="157145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AC35505-BB48-3F4D-A4B5-369337B10D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56611" y="3624349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567959-7468-6C44-9817-8CDFCD626527}"/>
                </a:ext>
              </a:extLst>
            </p:cNvPr>
            <p:cNvSpPr txBox="1"/>
            <p:nvPr/>
          </p:nvSpPr>
          <p:spPr>
            <a:xfrm>
              <a:off x="4751298" y="4178943"/>
              <a:ext cx="626919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(4)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36CE3-1A35-7D4B-84C2-879654753094}"/>
              </a:ext>
            </a:extLst>
          </p:cNvPr>
          <p:cNvGrpSpPr/>
          <p:nvPr/>
        </p:nvGrpSpPr>
        <p:grpSpPr>
          <a:xfrm>
            <a:off x="4610793" y="2186400"/>
            <a:ext cx="2970414" cy="523220"/>
            <a:chOff x="4610793" y="3233789"/>
            <a:chExt cx="2970414" cy="52322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FEE91D-B965-BE4E-A62C-8D6FCF8975F3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(5) Auth Token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04B3D0D-849A-D445-9F6F-6AB4BD42E5B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281C0B-E14C-694B-85BB-0FF35518D2FF}"/>
              </a:ext>
            </a:extLst>
          </p:cNvPr>
          <p:cNvGrpSpPr/>
          <p:nvPr/>
        </p:nvGrpSpPr>
        <p:grpSpPr>
          <a:xfrm>
            <a:off x="4607007" y="2722443"/>
            <a:ext cx="2970414" cy="523220"/>
            <a:chOff x="4610793" y="3233789"/>
            <a:chExt cx="2970414" cy="52322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80F63B-3578-7548-8F75-341926B42EC1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(6) Auth Token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3493F7-59F5-B34C-BCFE-9AD24AD370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E6C21B-A3E2-1B45-B331-E53CD08CDE79}"/>
              </a:ext>
            </a:extLst>
          </p:cNvPr>
          <p:cNvGrpSpPr/>
          <p:nvPr/>
        </p:nvGrpSpPr>
        <p:grpSpPr>
          <a:xfrm>
            <a:off x="4607007" y="3292310"/>
            <a:ext cx="2970414" cy="523220"/>
            <a:chOff x="4610793" y="3233789"/>
            <a:chExt cx="2970414" cy="52322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79A917-7484-2E4F-8D67-5D54DAD55FF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(7) Access Token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2A4FFC0-ABB1-C542-8F43-5DB83811E391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756421-FAA7-B34C-B49B-0B671D1BA7EE}"/>
              </a:ext>
            </a:extLst>
          </p:cNvPr>
          <p:cNvGrpSpPr/>
          <p:nvPr/>
        </p:nvGrpSpPr>
        <p:grpSpPr>
          <a:xfrm>
            <a:off x="4605078" y="3862269"/>
            <a:ext cx="2970414" cy="523220"/>
            <a:chOff x="4610793" y="3233789"/>
            <a:chExt cx="2970414" cy="52322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5D198A-7622-B447-AC20-65810551770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(8) Access Token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054409-6528-AB41-A861-E88AF3BE1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BD4A637-E9BA-4946-849F-1829D38AF851}"/>
              </a:ext>
            </a:extLst>
          </p:cNvPr>
          <p:cNvGrpSpPr/>
          <p:nvPr/>
        </p:nvGrpSpPr>
        <p:grpSpPr>
          <a:xfrm>
            <a:off x="4599434" y="4428663"/>
            <a:ext cx="2970414" cy="523220"/>
            <a:chOff x="4610793" y="3233789"/>
            <a:chExt cx="2970414" cy="52322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F8281CA-E7D2-0F4F-BED3-1819BC0294D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(9) Photos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724BE6D-4DE4-8A40-B38C-734935FAFE07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A082489-971F-204C-A300-C0F1B9B7A02F}"/>
              </a:ext>
            </a:extLst>
          </p:cNvPr>
          <p:cNvGrpSpPr/>
          <p:nvPr/>
        </p:nvGrpSpPr>
        <p:grpSpPr>
          <a:xfrm>
            <a:off x="4594772" y="1627688"/>
            <a:ext cx="2970414" cy="523220"/>
            <a:chOff x="4610793" y="3233789"/>
            <a:chExt cx="2970414" cy="52322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6216B98-9C53-5B4C-885C-D7AAD930346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(2)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A88277-0BF5-7C4A-BC22-40260DE93B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6209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Authorization Code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6236326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86AA5C-6B84-0A43-96CA-F3130D059D10}"/>
              </a:ext>
            </a:extLst>
          </p:cNvPr>
          <p:cNvGrpSpPr/>
          <p:nvPr/>
        </p:nvGrpSpPr>
        <p:grpSpPr>
          <a:xfrm>
            <a:off x="6983384" y="4896603"/>
            <a:ext cx="1354469" cy="1066387"/>
            <a:chOff x="6983384" y="3643398"/>
            <a:chExt cx="1354469" cy="157145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DEB0EE-545C-6144-928D-7CEFF71E6D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384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DF9A3-BDE3-7B4B-92B9-CA9FA03B5CD5}"/>
                </a:ext>
              </a:extLst>
            </p:cNvPr>
            <p:cNvSpPr txBox="1"/>
            <p:nvPr/>
          </p:nvSpPr>
          <p:spPr>
            <a:xfrm>
              <a:off x="7659673" y="4043609"/>
              <a:ext cx="678180" cy="771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(1)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B41378-FDC3-CD4B-9307-66BB10CF4EC6}"/>
              </a:ext>
            </a:extLst>
          </p:cNvPr>
          <p:cNvGrpSpPr/>
          <p:nvPr/>
        </p:nvGrpSpPr>
        <p:grpSpPr>
          <a:xfrm>
            <a:off x="2894068" y="4896603"/>
            <a:ext cx="1492040" cy="1066387"/>
            <a:chOff x="3103776" y="3643398"/>
            <a:chExt cx="1282332" cy="157145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898053-A82B-5147-8978-CF44649F410E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3335933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EC6034D-2E06-DE43-AF1D-CBAD8B331372}"/>
                </a:ext>
              </a:extLst>
            </p:cNvPr>
            <p:cNvSpPr txBox="1"/>
            <p:nvPr/>
          </p:nvSpPr>
          <p:spPr>
            <a:xfrm>
              <a:off x="3103776" y="4148464"/>
              <a:ext cx="59249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(3)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5C0C8FC-B695-3B4D-B42E-AC2B01EF6155}"/>
              </a:ext>
            </a:extLst>
          </p:cNvPr>
          <p:cNvGrpSpPr/>
          <p:nvPr/>
        </p:nvGrpSpPr>
        <p:grpSpPr>
          <a:xfrm>
            <a:off x="3840480" y="4877554"/>
            <a:ext cx="1537737" cy="1066387"/>
            <a:chOff x="4056611" y="3624349"/>
            <a:chExt cx="1321606" cy="157145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AC35505-BB48-3F4D-A4B5-369337B10D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56611" y="3624349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567959-7468-6C44-9817-8CDFCD626527}"/>
                </a:ext>
              </a:extLst>
            </p:cNvPr>
            <p:cNvSpPr txBox="1"/>
            <p:nvPr/>
          </p:nvSpPr>
          <p:spPr>
            <a:xfrm>
              <a:off x="4751298" y="4178943"/>
              <a:ext cx="626919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(4)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36CE3-1A35-7D4B-84C2-879654753094}"/>
              </a:ext>
            </a:extLst>
          </p:cNvPr>
          <p:cNvGrpSpPr/>
          <p:nvPr/>
        </p:nvGrpSpPr>
        <p:grpSpPr>
          <a:xfrm>
            <a:off x="4610793" y="2186400"/>
            <a:ext cx="2970414" cy="523220"/>
            <a:chOff x="4610793" y="3233789"/>
            <a:chExt cx="2970414" cy="52322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FEE91D-B965-BE4E-A62C-8D6FCF8975F3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(5) Auth Token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04B3D0D-849A-D445-9F6F-6AB4BD42E5B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281C0B-E14C-694B-85BB-0FF35518D2FF}"/>
              </a:ext>
            </a:extLst>
          </p:cNvPr>
          <p:cNvGrpSpPr/>
          <p:nvPr/>
        </p:nvGrpSpPr>
        <p:grpSpPr>
          <a:xfrm>
            <a:off x="4607007" y="2722443"/>
            <a:ext cx="2970414" cy="523220"/>
            <a:chOff x="4610793" y="3233789"/>
            <a:chExt cx="2970414" cy="52322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80F63B-3578-7548-8F75-341926B42EC1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(6) Auth Token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3493F7-59F5-B34C-BCFE-9AD24AD370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E6C21B-A3E2-1B45-B331-E53CD08CDE79}"/>
              </a:ext>
            </a:extLst>
          </p:cNvPr>
          <p:cNvGrpSpPr/>
          <p:nvPr/>
        </p:nvGrpSpPr>
        <p:grpSpPr>
          <a:xfrm>
            <a:off x="4607007" y="3292310"/>
            <a:ext cx="2970414" cy="523220"/>
            <a:chOff x="4610793" y="3233789"/>
            <a:chExt cx="2970414" cy="52322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79A917-7484-2E4F-8D67-5D54DAD55FF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(7) Access Token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2A4FFC0-ABB1-C542-8F43-5DB83811E391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756421-FAA7-B34C-B49B-0B671D1BA7EE}"/>
              </a:ext>
            </a:extLst>
          </p:cNvPr>
          <p:cNvGrpSpPr/>
          <p:nvPr/>
        </p:nvGrpSpPr>
        <p:grpSpPr>
          <a:xfrm>
            <a:off x="4605078" y="3862269"/>
            <a:ext cx="2970414" cy="523220"/>
            <a:chOff x="4610793" y="3233789"/>
            <a:chExt cx="2970414" cy="52322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5D198A-7622-B447-AC20-65810551770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(8) Access Token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054409-6528-AB41-A861-E88AF3BE1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BD4A637-E9BA-4946-849F-1829D38AF851}"/>
              </a:ext>
            </a:extLst>
          </p:cNvPr>
          <p:cNvGrpSpPr/>
          <p:nvPr/>
        </p:nvGrpSpPr>
        <p:grpSpPr>
          <a:xfrm>
            <a:off x="4599434" y="4428663"/>
            <a:ext cx="2970414" cy="523220"/>
            <a:chOff x="4610793" y="3233789"/>
            <a:chExt cx="2970414" cy="52322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F8281CA-E7D2-0F4F-BED3-1819BC0294D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(9) Photos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724BE6D-4DE4-8A40-B38C-734935FAFE07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A082489-971F-204C-A300-C0F1B9B7A02F}"/>
              </a:ext>
            </a:extLst>
          </p:cNvPr>
          <p:cNvGrpSpPr/>
          <p:nvPr/>
        </p:nvGrpSpPr>
        <p:grpSpPr>
          <a:xfrm>
            <a:off x="4594772" y="1627688"/>
            <a:ext cx="2970414" cy="523220"/>
            <a:chOff x="4610793" y="3233789"/>
            <a:chExt cx="2970414" cy="52322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6216B98-9C53-5B4C-885C-D7AAD930346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(2)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A88277-0BF5-7C4A-BC22-40260DE93B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AAF8F95-A165-4D47-9143-845A980A1E20}"/>
              </a:ext>
            </a:extLst>
          </p:cNvPr>
          <p:cNvSpPr txBox="1"/>
          <p:nvPr/>
        </p:nvSpPr>
        <p:spPr>
          <a:xfrm>
            <a:off x="1919108" y="1769712"/>
            <a:ext cx="2463799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Authorization Server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</p:spTree>
    <p:extLst>
      <p:ext uri="{BB962C8B-B14F-4D97-AF65-F5344CB8AC3E}">
        <p14:creationId xmlns:p14="http://schemas.microsoft.com/office/powerpoint/2010/main" val="11327224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2</a:t>
            </a:r>
            <a:r>
              <a:rPr lang="en-US" baseline="30000" dirty="0"/>
              <a:t>nd</a:t>
            </a:r>
            <a:r>
              <a:rPr lang="en-US" dirty="0"/>
              <a:t> Option: Implicit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6236326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86AA5C-6B84-0A43-96CA-F3130D059D10}"/>
              </a:ext>
            </a:extLst>
          </p:cNvPr>
          <p:cNvGrpSpPr/>
          <p:nvPr/>
        </p:nvGrpSpPr>
        <p:grpSpPr>
          <a:xfrm>
            <a:off x="6983384" y="4896603"/>
            <a:ext cx="1354469" cy="1066387"/>
            <a:chOff x="6983384" y="3643398"/>
            <a:chExt cx="1354469" cy="157145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DEB0EE-545C-6144-928D-7CEFF71E6D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384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DF9A3-BDE3-7B4B-92B9-CA9FA03B5CD5}"/>
                </a:ext>
              </a:extLst>
            </p:cNvPr>
            <p:cNvSpPr txBox="1"/>
            <p:nvPr/>
          </p:nvSpPr>
          <p:spPr>
            <a:xfrm>
              <a:off x="7659673" y="4043609"/>
              <a:ext cx="678180" cy="771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(1)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B41378-FDC3-CD4B-9307-66BB10CF4EC6}"/>
              </a:ext>
            </a:extLst>
          </p:cNvPr>
          <p:cNvGrpSpPr/>
          <p:nvPr/>
        </p:nvGrpSpPr>
        <p:grpSpPr>
          <a:xfrm>
            <a:off x="2894068" y="4896603"/>
            <a:ext cx="1492040" cy="1066387"/>
            <a:chOff x="3103776" y="3643398"/>
            <a:chExt cx="1282332" cy="157145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898053-A82B-5147-8978-CF44649F410E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3335933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EC6034D-2E06-DE43-AF1D-CBAD8B331372}"/>
                </a:ext>
              </a:extLst>
            </p:cNvPr>
            <p:cNvSpPr txBox="1"/>
            <p:nvPr/>
          </p:nvSpPr>
          <p:spPr>
            <a:xfrm>
              <a:off x="3103776" y="4148464"/>
              <a:ext cx="59249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(3)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5C0C8FC-B695-3B4D-B42E-AC2B01EF6155}"/>
              </a:ext>
            </a:extLst>
          </p:cNvPr>
          <p:cNvGrpSpPr/>
          <p:nvPr/>
        </p:nvGrpSpPr>
        <p:grpSpPr>
          <a:xfrm>
            <a:off x="3840480" y="4877554"/>
            <a:ext cx="1537737" cy="1066387"/>
            <a:chOff x="4056611" y="3624349"/>
            <a:chExt cx="1321606" cy="157145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AC35505-BB48-3F4D-A4B5-369337B10D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56611" y="3624349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567959-7468-6C44-9817-8CDFCD626527}"/>
                </a:ext>
              </a:extLst>
            </p:cNvPr>
            <p:cNvSpPr txBox="1"/>
            <p:nvPr/>
          </p:nvSpPr>
          <p:spPr>
            <a:xfrm>
              <a:off x="4751298" y="4178943"/>
              <a:ext cx="626919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(4)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36CE3-1A35-7D4B-84C2-879654753094}"/>
              </a:ext>
            </a:extLst>
          </p:cNvPr>
          <p:cNvGrpSpPr/>
          <p:nvPr/>
        </p:nvGrpSpPr>
        <p:grpSpPr>
          <a:xfrm>
            <a:off x="4610793" y="2186400"/>
            <a:ext cx="2970414" cy="523220"/>
            <a:chOff x="4610793" y="3233789"/>
            <a:chExt cx="2970414" cy="52322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FEE91D-B965-BE4E-A62C-8D6FCF8975F3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(5) Auth Token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04B3D0D-849A-D445-9F6F-6AB4BD42E5B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281C0B-E14C-694B-85BB-0FF35518D2FF}"/>
              </a:ext>
            </a:extLst>
          </p:cNvPr>
          <p:cNvGrpSpPr/>
          <p:nvPr/>
        </p:nvGrpSpPr>
        <p:grpSpPr>
          <a:xfrm>
            <a:off x="4607007" y="2722443"/>
            <a:ext cx="2970414" cy="523220"/>
            <a:chOff x="4610793" y="3233789"/>
            <a:chExt cx="2970414" cy="52322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80F63B-3578-7548-8F75-341926B42EC1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(6) Auth Token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3493F7-59F5-B34C-BCFE-9AD24AD370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E6C21B-A3E2-1B45-B331-E53CD08CDE79}"/>
              </a:ext>
            </a:extLst>
          </p:cNvPr>
          <p:cNvGrpSpPr/>
          <p:nvPr/>
        </p:nvGrpSpPr>
        <p:grpSpPr>
          <a:xfrm>
            <a:off x="4607007" y="3292310"/>
            <a:ext cx="2970414" cy="523220"/>
            <a:chOff x="4610793" y="3233789"/>
            <a:chExt cx="2970414" cy="52322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79A917-7484-2E4F-8D67-5D54DAD55FF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(7) Access Token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2A4FFC0-ABB1-C542-8F43-5DB83811E391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756421-FAA7-B34C-B49B-0B671D1BA7EE}"/>
              </a:ext>
            </a:extLst>
          </p:cNvPr>
          <p:cNvGrpSpPr/>
          <p:nvPr/>
        </p:nvGrpSpPr>
        <p:grpSpPr>
          <a:xfrm>
            <a:off x="4605078" y="3862269"/>
            <a:ext cx="2970414" cy="523220"/>
            <a:chOff x="4610793" y="3233789"/>
            <a:chExt cx="2970414" cy="52322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5D198A-7622-B447-AC20-65810551770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(8) Access Token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054409-6528-AB41-A861-E88AF3BE1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BD4A637-E9BA-4946-849F-1829D38AF851}"/>
              </a:ext>
            </a:extLst>
          </p:cNvPr>
          <p:cNvGrpSpPr/>
          <p:nvPr/>
        </p:nvGrpSpPr>
        <p:grpSpPr>
          <a:xfrm>
            <a:off x="4599434" y="4428663"/>
            <a:ext cx="2970414" cy="523220"/>
            <a:chOff x="4610793" y="3233789"/>
            <a:chExt cx="2970414" cy="52322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F8281CA-E7D2-0F4F-BED3-1819BC0294D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(9) Photos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724BE6D-4DE4-8A40-B38C-734935FAFE07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A082489-971F-204C-A300-C0F1B9B7A02F}"/>
              </a:ext>
            </a:extLst>
          </p:cNvPr>
          <p:cNvGrpSpPr/>
          <p:nvPr/>
        </p:nvGrpSpPr>
        <p:grpSpPr>
          <a:xfrm>
            <a:off x="4594772" y="1627688"/>
            <a:ext cx="2970414" cy="523220"/>
            <a:chOff x="4610793" y="3233789"/>
            <a:chExt cx="2970414" cy="52322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6216B98-9C53-5B4C-885C-D7AAD930346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(2)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A88277-0BF5-7C4A-BC22-40260DE93B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AAF8F95-A165-4D47-9143-845A980A1E20}"/>
              </a:ext>
            </a:extLst>
          </p:cNvPr>
          <p:cNvSpPr txBox="1"/>
          <p:nvPr/>
        </p:nvSpPr>
        <p:spPr>
          <a:xfrm>
            <a:off x="1919108" y="1769712"/>
            <a:ext cx="2463799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Authorization Server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C550E77-59D3-4D44-8482-F9398EFC6B12}"/>
              </a:ext>
            </a:extLst>
          </p:cNvPr>
          <p:cNvCxnSpPr>
            <a:cxnSpLocks/>
          </p:cNvCxnSpPr>
          <p:nvPr/>
        </p:nvCxnSpPr>
        <p:spPr>
          <a:xfrm flipH="1">
            <a:off x="4594772" y="2471734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2B96E3D-EFF7-4341-9B1D-4FA2C966766E}"/>
              </a:ext>
            </a:extLst>
          </p:cNvPr>
          <p:cNvCxnSpPr>
            <a:cxnSpLocks/>
          </p:cNvCxnSpPr>
          <p:nvPr/>
        </p:nvCxnSpPr>
        <p:spPr>
          <a:xfrm flipH="1">
            <a:off x="4594772" y="3007777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78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3</a:t>
            </a:r>
            <a:r>
              <a:rPr lang="en-US" baseline="30000" dirty="0"/>
              <a:t>rd</a:t>
            </a:r>
            <a:r>
              <a:rPr lang="en-US" dirty="0"/>
              <a:t>: Client Credentials Flow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Microservice 2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281C0B-E14C-694B-85BB-0FF35518D2FF}"/>
              </a:ext>
            </a:extLst>
          </p:cNvPr>
          <p:cNvGrpSpPr/>
          <p:nvPr/>
        </p:nvGrpSpPr>
        <p:grpSpPr>
          <a:xfrm>
            <a:off x="4607007" y="2173808"/>
            <a:ext cx="2970414" cy="523220"/>
            <a:chOff x="4610793" y="3233789"/>
            <a:chExt cx="2970414" cy="52322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80F63B-3578-7548-8F75-341926B42EC1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(6) Auth Token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3493F7-59F5-B34C-BCFE-9AD24AD370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E6C21B-A3E2-1B45-B331-E53CD08CDE79}"/>
              </a:ext>
            </a:extLst>
          </p:cNvPr>
          <p:cNvGrpSpPr/>
          <p:nvPr/>
        </p:nvGrpSpPr>
        <p:grpSpPr>
          <a:xfrm>
            <a:off x="4607007" y="2743675"/>
            <a:ext cx="2970414" cy="523220"/>
            <a:chOff x="4610793" y="3233789"/>
            <a:chExt cx="2970414" cy="52322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79A917-7484-2E4F-8D67-5D54DAD55FF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(7) Access Token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2A4FFC0-ABB1-C542-8F43-5DB83811E391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756421-FAA7-B34C-B49B-0B671D1BA7EE}"/>
              </a:ext>
            </a:extLst>
          </p:cNvPr>
          <p:cNvGrpSpPr/>
          <p:nvPr/>
        </p:nvGrpSpPr>
        <p:grpSpPr>
          <a:xfrm>
            <a:off x="4605078" y="3862269"/>
            <a:ext cx="2970414" cy="523220"/>
            <a:chOff x="4610793" y="3233789"/>
            <a:chExt cx="2970414" cy="52322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5D198A-7622-B447-AC20-65810551770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(8) Access Token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054409-6528-AB41-A861-E88AF3BE1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BD4A637-E9BA-4946-849F-1829D38AF851}"/>
              </a:ext>
            </a:extLst>
          </p:cNvPr>
          <p:cNvGrpSpPr/>
          <p:nvPr/>
        </p:nvGrpSpPr>
        <p:grpSpPr>
          <a:xfrm>
            <a:off x="4599434" y="4428663"/>
            <a:ext cx="2970414" cy="523220"/>
            <a:chOff x="4610793" y="3233789"/>
            <a:chExt cx="2970414" cy="52322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F8281CA-E7D2-0F4F-BED3-1819BC0294D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(9) Data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724BE6D-4DE4-8A40-B38C-734935FAFE07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AAF8F95-A165-4D47-9143-845A980A1E20}"/>
              </a:ext>
            </a:extLst>
          </p:cNvPr>
          <p:cNvSpPr txBox="1"/>
          <p:nvPr/>
        </p:nvSpPr>
        <p:spPr>
          <a:xfrm>
            <a:off x="1767836" y="2248323"/>
            <a:ext cx="276305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Authorization Server</a:t>
            </a:r>
          </a:p>
          <a:p>
            <a:pPr algn="ctr"/>
            <a:endParaRPr lang="en-US" sz="3200" dirty="0">
              <a:solidFill>
                <a:schemeClr val="bg1"/>
              </a:solidFill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Microservice 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43C8380-D324-C44E-919B-5E82E90844A4}"/>
              </a:ext>
            </a:extLst>
          </p:cNvPr>
          <p:cNvSpPr txBox="1"/>
          <p:nvPr/>
        </p:nvSpPr>
        <p:spPr>
          <a:xfrm>
            <a:off x="2779893" y="5234346"/>
            <a:ext cx="6624641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</a:rPr>
              <a:t>Only used when client (Microservice 2) is well trusted</a:t>
            </a:r>
          </a:p>
        </p:txBody>
      </p:sp>
    </p:spTree>
    <p:extLst>
      <p:ext uri="{BB962C8B-B14F-4D97-AF65-F5344CB8AC3E}">
        <p14:creationId xmlns:p14="http://schemas.microsoft.com/office/powerpoint/2010/main" val="61298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(Ab)using OAuth for authentication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6236326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5045B-7611-3C43-A0AD-84BFACB6B1FB}"/>
              </a:ext>
            </a:extLst>
          </p:cNvPr>
          <p:cNvSpPr txBox="1"/>
          <p:nvPr/>
        </p:nvSpPr>
        <p:spPr>
          <a:xfrm>
            <a:off x="2146994" y="2787875"/>
            <a:ext cx="24637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Website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86AA5C-6B84-0A43-96CA-F3130D059D10}"/>
              </a:ext>
            </a:extLst>
          </p:cNvPr>
          <p:cNvGrpSpPr/>
          <p:nvPr/>
        </p:nvGrpSpPr>
        <p:grpSpPr>
          <a:xfrm>
            <a:off x="6983384" y="4896603"/>
            <a:ext cx="4637809" cy="1066387"/>
            <a:chOff x="6983384" y="3643398"/>
            <a:chExt cx="4637809" cy="157145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DEB0EE-545C-6144-928D-7CEFF71E6D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384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DF9A3-BDE3-7B4B-92B9-CA9FA03B5CD5}"/>
                </a:ext>
              </a:extLst>
            </p:cNvPr>
            <p:cNvSpPr txBox="1"/>
            <p:nvPr/>
          </p:nvSpPr>
          <p:spPr>
            <a:xfrm>
              <a:off x="7659672" y="4043609"/>
              <a:ext cx="3961521" cy="771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(1) Log me in with Google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B41378-FDC3-CD4B-9307-66BB10CF4EC6}"/>
              </a:ext>
            </a:extLst>
          </p:cNvPr>
          <p:cNvGrpSpPr/>
          <p:nvPr/>
        </p:nvGrpSpPr>
        <p:grpSpPr>
          <a:xfrm>
            <a:off x="252847" y="4896603"/>
            <a:ext cx="4133262" cy="1066387"/>
            <a:chOff x="833781" y="3643398"/>
            <a:chExt cx="3552327" cy="157145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898053-A82B-5147-8978-CF44649F410E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3335933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EC6034D-2E06-DE43-AF1D-CBAD8B331372}"/>
                </a:ext>
              </a:extLst>
            </p:cNvPr>
            <p:cNvSpPr txBox="1"/>
            <p:nvPr/>
          </p:nvSpPr>
          <p:spPr>
            <a:xfrm>
              <a:off x="833781" y="3707077"/>
              <a:ext cx="2862491" cy="140599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(3) May Website access your account? 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5C0C8FC-B695-3B4D-B42E-AC2B01EF6155}"/>
              </a:ext>
            </a:extLst>
          </p:cNvPr>
          <p:cNvGrpSpPr/>
          <p:nvPr/>
        </p:nvGrpSpPr>
        <p:grpSpPr>
          <a:xfrm>
            <a:off x="3840481" y="4877554"/>
            <a:ext cx="2466614" cy="1066387"/>
            <a:chOff x="4056611" y="3624349"/>
            <a:chExt cx="2119928" cy="157145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AC35505-BB48-3F4D-A4B5-369337B10D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56611" y="3624349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567959-7468-6C44-9817-8CDFCD626527}"/>
                </a:ext>
              </a:extLst>
            </p:cNvPr>
            <p:cNvSpPr txBox="1"/>
            <p:nvPr/>
          </p:nvSpPr>
          <p:spPr>
            <a:xfrm>
              <a:off x="4751297" y="4033906"/>
              <a:ext cx="1425242" cy="771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(4) Yes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36CE3-1A35-7D4B-84C2-879654753094}"/>
              </a:ext>
            </a:extLst>
          </p:cNvPr>
          <p:cNvGrpSpPr/>
          <p:nvPr/>
        </p:nvGrpSpPr>
        <p:grpSpPr>
          <a:xfrm>
            <a:off x="4610793" y="2186400"/>
            <a:ext cx="2970414" cy="523220"/>
            <a:chOff x="4610793" y="3233789"/>
            <a:chExt cx="2970414" cy="52322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FEE91D-B965-BE4E-A62C-8D6FCF8975F3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(5) Auth Token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04B3D0D-849A-D445-9F6F-6AB4BD42E5B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281C0B-E14C-694B-85BB-0FF35518D2FF}"/>
              </a:ext>
            </a:extLst>
          </p:cNvPr>
          <p:cNvGrpSpPr/>
          <p:nvPr/>
        </p:nvGrpSpPr>
        <p:grpSpPr>
          <a:xfrm>
            <a:off x="4607007" y="2722443"/>
            <a:ext cx="2970414" cy="523220"/>
            <a:chOff x="4610793" y="3233789"/>
            <a:chExt cx="2970414" cy="52322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80F63B-3578-7548-8F75-341926B42EC1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(6) Auth Token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3493F7-59F5-B34C-BCFE-9AD24AD370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E6C21B-A3E2-1B45-B331-E53CD08CDE79}"/>
              </a:ext>
            </a:extLst>
          </p:cNvPr>
          <p:cNvGrpSpPr/>
          <p:nvPr/>
        </p:nvGrpSpPr>
        <p:grpSpPr>
          <a:xfrm>
            <a:off x="4607007" y="3292310"/>
            <a:ext cx="2970414" cy="523220"/>
            <a:chOff x="4610793" y="3233789"/>
            <a:chExt cx="2970414" cy="52322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79A917-7484-2E4F-8D67-5D54DAD55FF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(7) Access Token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2A4FFC0-ABB1-C542-8F43-5DB83811E391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756421-FAA7-B34C-B49B-0B671D1BA7EE}"/>
              </a:ext>
            </a:extLst>
          </p:cNvPr>
          <p:cNvGrpSpPr/>
          <p:nvPr/>
        </p:nvGrpSpPr>
        <p:grpSpPr>
          <a:xfrm>
            <a:off x="4605078" y="3862269"/>
            <a:ext cx="2970414" cy="523220"/>
            <a:chOff x="4610793" y="3233789"/>
            <a:chExt cx="2970414" cy="52322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5D198A-7622-B447-AC20-65810551770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(8) Access Token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054409-6528-AB41-A861-E88AF3BE1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BD4A637-E9BA-4946-849F-1829D38AF851}"/>
              </a:ext>
            </a:extLst>
          </p:cNvPr>
          <p:cNvGrpSpPr/>
          <p:nvPr/>
        </p:nvGrpSpPr>
        <p:grpSpPr>
          <a:xfrm>
            <a:off x="4599434" y="4428663"/>
            <a:ext cx="2970414" cy="523220"/>
            <a:chOff x="4610793" y="3233789"/>
            <a:chExt cx="2970414" cy="52322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F8281CA-E7D2-0F4F-BED3-1819BC0294D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(9) Photos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724BE6D-4DE4-8A40-B38C-734935FAFE07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A082489-971F-204C-A300-C0F1B9B7A02F}"/>
              </a:ext>
            </a:extLst>
          </p:cNvPr>
          <p:cNvGrpSpPr/>
          <p:nvPr/>
        </p:nvGrpSpPr>
        <p:grpSpPr>
          <a:xfrm>
            <a:off x="3813980" y="1627688"/>
            <a:ext cx="4531998" cy="523220"/>
            <a:chOff x="3830001" y="3233789"/>
            <a:chExt cx="4531998" cy="52322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6216B98-9C53-5B4C-885C-D7AAD9303466}"/>
                </a:ext>
              </a:extLst>
            </p:cNvPr>
            <p:cNvSpPr txBox="1"/>
            <p:nvPr/>
          </p:nvSpPr>
          <p:spPr>
            <a:xfrm>
              <a:off x="3830001" y="3233789"/>
              <a:ext cx="453199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(2) Access User’s account?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A88277-0BF5-7C4A-BC22-40260DE93B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6CE580B-58AE-E443-8BA6-7B75E06E4A42}"/>
              </a:ext>
            </a:extLst>
          </p:cNvPr>
          <p:cNvCxnSpPr>
            <a:cxnSpLocks/>
          </p:cNvCxnSpPr>
          <p:nvPr/>
        </p:nvCxnSpPr>
        <p:spPr>
          <a:xfrm flipH="1">
            <a:off x="4594772" y="3007777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252156C-9E5F-F74D-85CF-2AF9CC9E8414}"/>
              </a:ext>
            </a:extLst>
          </p:cNvPr>
          <p:cNvCxnSpPr>
            <a:cxnSpLocks/>
          </p:cNvCxnSpPr>
          <p:nvPr/>
        </p:nvCxnSpPr>
        <p:spPr>
          <a:xfrm flipH="1">
            <a:off x="4610793" y="3592551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2A0A91A-56FB-D746-841E-837E2B99ADB9}"/>
              </a:ext>
            </a:extLst>
          </p:cNvPr>
          <p:cNvCxnSpPr>
            <a:cxnSpLocks/>
          </p:cNvCxnSpPr>
          <p:nvPr/>
        </p:nvCxnSpPr>
        <p:spPr>
          <a:xfrm flipH="1">
            <a:off x="4605078" y="4176496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50709A2-B8AD-5447-840C-18548EA330D8}"/>
              </a:ext>
            </a:extLst>
          </p:cNvPr>
          <p:cNvCxnSpPr>
            <a:cxnSpLocks/>
          </p:cNvCxnSpPr>
          <p:nvPr/>
        </p:nvCxnSpPr>
        <p:spPr>
          <a:xfrm flipH="1">
            <a:off x="4581278" y="4713997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3BBEB12-B614-5A41-92E1-0DCE13663840}"/>
              </a:ext>
            </a:extLst>
          </p:cNvPr>
          <p:cNvSpPr txBox="1"/>
          <p:nvPr/>
        </p:nvSpPr>
        <p:spPr>
          <a:xfrm>
            <a:off x="8502316" y="1650728"/>
            <a:ext cx="3364657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</a:rPr>
              <a:t>Use Auth Token as User’s credentials</a:t>
            </a:r>
          </a:p>
        </p:txBody>
      </p:sp>
    </p:spTree>
    <p:extLst>
      <p:ext uri="{BB962C8B-B14F-4D97-AF65-F5344CB8AC3E}">
        <p14:creationId xmlns:p14="http://schemas.microsoft.com/office/powerpoint/2010/main" val="2503812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4F89D-D960-BE4B-940C-7542A483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Spring application with OAuth authentication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513ADF-3FF9-654F-B66D-00AF6FEC0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059" y="2208353"/>
            <a:ext cx="3585882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663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855440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OAuth Authorization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337933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625A45-34E1-6441-B160-3E4757E8D1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4729" y="322728"/>
            <a:ext cx="7297271" cy="213360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1500" dirty="0">
                <a:solidFill>
                  <a:srgbClr val="FFFFFF"/>
                </a:solidFill>
                <a:latin typeface="+mj-lt"/>
              </a:rPr>
              <a:t>Hashing</a:t>
            </a:r>
          </a:p>
        </p:txBody>
      </p:sp>
    </p:spTree>
    <p:extLst>
      <p:ext uri="{BB962C8B-B14F-4D97-AF65-F5344CB8AC3E}">
        <p14:creationId xmlns:p14="http://schemas.microsoft.com/office/powerpoint/2010/main" val="560421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8A69-A25E-5441-ACC6-FA8314BE8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B39F1-4279-434A-8A45-A024C3523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hashing?</a:t>
            </a:r>
          </a:p>
          <a:p>
            <a:r>
              <a:rPr lang="en-US" dirty="0"/>
              <a:t>How does hashing work?</a:t>
            </a:r>
          </a:p>
          <a:p>
            <a:r>
              <a:rPr lang="en-US" dirty="0"/>
              <a:t>Applications of hashing</a:t>
            </a:r>
          </a:p>
          <a:p>
            <a:r>
              <a:rPr lang="en-US" dirty="0"/>
              <a:t>Attacks on hashing</a:t>
            </a:r>
          </a:p>
          <a:p>
            <a:r>
              <a:rPr lang="en-US" dirty="0"/>
              <a:t>Hashing &amp; salting</a:t>
            </a:r>
          </a:p>
          <a:p>
            <a:r>
              <a:rPr lang="en-US" dirty="0"/>
              <a:t>Attacks on salted hashing</a:t>
            </a:r>
          </a:p>
          <a:p>
            <a:r>
              <a:rPr lang="en-US" dirty="0"/>
              <a:t>The last defense</a:t>
            </a:r>
          </a:p>
        </p:txBody>
      </p:sp>
    </p:spTree>
    <p:extLst>
      <p:ext uri="{BB962C8B-B14F-4D97-AF65-F5344CB8AC3E}">
        <p14:creationId xmlns:p14="http://schemas.microsoft.com/office/powerpoint/2010/main" val="2566771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E0976-4784-BA49-B936-478C4131A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F4858-C3DA-6347-AF92-73450136D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Theory:</a:t>
            </a:r>
          </a:p>
          <a:p>
            <a:r>
              <a:rPr lang="en-US" dirty="0"/>
              <a:t>OAuth</a:t>
            </a:r>
          </a:p>
          <a:p>
            <a:r>
              <a:rPr lang="en-US" dirty="0"/>
              <a:t>Hashing</a:t>
            </a:r>
          </a:p>
          <a:p>
            <a:r>
              <a:rPr lang="en-US" dirty="0"/>
              <a:t>Hashing &amp; salting</a:t>
            </a:r>
          </a:p>
          <a:p>
            <a:r>
              <a:rPr lang="en-US" dirty="0"/>
              <a:t>Authentication &amp; Authorization</a:t>
            </a:r>
          </a:p>
          <a:p>
            <a:r>
              <a:rPr lang="en-US" dirty="0"/>
              <a:t>Asymmetric cryptography</a:t>
            </a:r>
          </a:p>
          <a:p>
            <a:pPr lvl="1"/>
            <a:r>
              <a:rPr lang="en-US" dirty="0"/>
              <a:t>Public Key Encryption</a:t>
            </a:r>
          </a:p>
          <a:p>
            <a:pPr lvl="1"/>
            <a:r>
              <a:rPr lang="en-US" dirty="0"/>
              <a:t>Digital Signatures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F94B9D-D144-5247-9897-443E0044A305}"/>
              </a:ext>
            </a:extLst>
          </p:cNvPr>
          <p:cNvSpPr txBox="1">
            <a:spLocks/>
          </p:cNvSpPr>
          <p:nvPr/>
        </p:nvSpPr>
        <p:spPr>
          <a:xfrm>
            <a:off x="6095999" y="1825625"/>
            <a:ext cx="56605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Practice:</a:t>
            </a:r>
          </a:p>
          <a:p>
            <a:r>
              <a:rPr lang="en-US" dirty="0"/>
              <a:t>Spring application with service-service authorization with OAuth</a:t>
            </a:r>
          </a:p>
          <a:p>
            <a:r>
              <a:rPr lang="en-US" dirty="0"/>
              <a:t>Spring application with username &amp; password</a:t>
            </a:r>
          </a:p>
          <a:p>
            <a:r>
              <a:rPr lang="en-US" dirty="0"/>
              <a:t>Spring application with authorization-token (JWT)</a:t>
            </a:r>
          </a:p>
        </p:txBody>
      </p:sp>
    </p:spTree>
    <p:extLst>
      <p:ext uri="{BB962C8B-B14F-4D97-AF65-F5344CB8AC3E}">
        <p14:creationId xmlns:p14="http://schemas.microsoft.com/office/powerpoint/2010/main" val="808212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9B82-1497-BC4A-BF73-4E6C43B38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hashing?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240B7D-CD10-7E4B-B7D8-801891F811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2125" y="1825625"/>
            <a:ext cx="60677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37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9B82-1497-BC4A-BF73-4E6C43B38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hashing?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1D0BB-2354-0341-A3AD-A9733A212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way to turn data of any size into something with a fixed size</a:t>
            </a:r>
          </a:p>
          <a:p>
            <a:r>
              <a:rPr lang="en-US" dirty="0"/>
              <a:t>For security, that’s not enough. Should also be hard to:</a:t>
            </a:r>
          </a:p>
          <a:p>
            <a:pPr lvl="1"/>
            <a:r>
              <a:rPr lang="en-US" dirty="0"/>
              <a:t>Find input for a specific output</a:t>
            </a:r>
          </a:p>
          <a:p>
            <a:pPr lvl="1"/>
            <a:r>
              <a:rPr lang="en-US" dirty="0"/>
              <a:t>Find different input that produces the same output</a:t>
            </a:r>
          </a:p>
          <a:p>
            <a:pPr lvl="1"/>
            <a:r>
              <a:rPr lang="en-US" dirty="0"/>
              <a:t>Find two different inputs that produce the same output</a:t>
            </a:r>
          </a:p>
          <a:p>
            <a:r>
              <a:rPr lang="en-US" dirty="0"/>
              <a:t>Then, it’s “Cryptographic Hashing”</a:t>
            </a:r>
          </a:p>
        </p:txBody>
      </p:sp>
    </p:spTree>
    <p:extLst>
      <p:ext uri="{BB962C8B-B14F-4D97-AF65-F5344CB8AC3E}">
        <p14:creationId xmlns:p14="http://schemas.microsoft.com/office/powerpoint/2010/main" val="31054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5578D-E320-2041-A59B-6598A8D09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hashing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62D00-09B5-9343-BE3E-E8FE07309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methods</a:t>
            </a:r>
          </a:p>
          <a:p>
            <a:r>
              <a:rPr lang="en-US" dirty="0"/>
              <a:t>Will show one modern cryptographic hash: SHA-512</a:t>
            </a:r>
          </a:p>
          <a:p>
            <a:r>
              <a:rPr lang="en-US" dirty="0"/>
              <a:t>Complicated, don’t worry about implementing it, we won’t. Just for illustration.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318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0C983-67D4-BD4F-AFFF-13D6005A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5F9E3D-F465-E845-9A7B-6EA9D1E95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3937" y="1825625"/>
            <a:ext cx="6597189" cy="4351338"/>
          </a:xfrm>
        </p:spPr>
      </p:pic>
    </p:spTree>
    <p:extLst>
      <p:ext uri="{BB962C8B-B14F-4D97-AF65-F5344CB8AC3E}">
        <p14:creationId xmlns:p14="http://schemas.microsoft.com/office/powerpoint/2010/main" val="4276117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977BF-7068-3947-AC18-9ACFFEBE8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</a:t>
            </a:r>
            <a:br>
              <a:rPr lang="en-US" dirty="0"/>
            </a:br>
            <a:r>
              <a:rPr lang="en-US" dirty="0"/>
              <a:t>Rounds &amp; Addition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16547E-7AED-7E4F-AD73-E4698FF78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3604" y="1825625"/>
            <a:ext cx="458479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8257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D4F0A-0CE4-4F47-83B5-90C448805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 – Rounds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774F8-7A61-CD48-A2D6-987E6E440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Rounds use these hard-to-invert operations: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For full spec, check </a:t>
            </a:r>
            <a:r>
              <a:rPr lang="en-GB" dirty="0">
                <a:hlinkClick r:id="rId2"/>
              </a:rPr>
              <a:t>http://www.iwar.org.uk/comsec/resources/cipher/sha256-384-512.pdf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6B173E-83DA-5A4B-87B7-5B7D722B4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757" y="2370530"/>
            <a:ext cx="30607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1296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6E3CE-4AF2-F349-91C9-B03E36EBC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1D104-45C0-2742-8FA9-7DC200BEB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Integrity verification</a:t>
            </a:r>
            <a:r>
              <a:rPr lang="en-US" dirty="0"/>
              <a:t>: small errors (or malicious changes) will change the hash. Faster to compare just the hash.</a:t>
            </a:r>
          </a:p>
          <a:p>
            <a:r>
              <a:rPr lang="en-US" b="1" dirty="0"/>
              <a:t>Digital signatures</a:t>
            </a:r>
            <a:r>
              <a:rPr lang="en-US" dirty="0"/>
              <a:t>: will explain how this works later, but without hashing the signature would be the size of the thing being signed. With hashing, the signature is the size of the hash.</a:t>
            </a:r>
          </a:p>
          <a:p>
            <a:r>
              <a:rPr lang="en-US" b="1" dirty="0"/>
              <a:t>Password storage</a:t>
            </a:r>
            <a:r>
              <a:rPr lang="en-US" dirty="0"/>
              <a:t>: storing passwords in plaintext is a security risk. Instead, store the hash. When a password needs to be verified, compute the hash, compare, then throw away the password.</a:t>
            </a:r>
          </a:p>
          <a:p>
            <a:r>
              <a:rPr lang="en-US" b="1" dirty="0"/>
              <a:t>Proof-of-wor</a:t>
            </a:r>
            <a:r>
              <a:rPr lang="en-US" dirty="0"/>
              <a:t>k: DDoS, Cryptocurrency</a:t>
            </a:r>
          </a:p>
          <a:p>
            <a:r>
              <a:rPr lang="en-US" b="1" dirty="0"/>
              <a:t>Identifiers</a:t>
            </a:r>
            <a:r>
              <a:rPr lang="en-US" dirty="0"/>
              <a:t>: Git, torrents, hash tables, bloom filters</a:t>
            </a:r>
          </a:p>
        </p:txBody>
      </p:sp>
    </p:spTree>
    <p:extLst>
      <p:ext uri="{BB962C8B-B14F-4D97-AF65-F5344CB8AC3E}">
        <p14:creationId xmlns:p14="http://schemas.microsoft.com/office/powerpoint/2010/main" val="1394209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E397F-B7D3-8C47-A5AB-E39AC5FD6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Attacks on hashing: rainbow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E26F6-C9FD-CD47-95AF-40B1A9201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Offline, precompute hashes for tons of inputs</a:t>
            </a:r>
          </a:p>
          <a:p>
            <a:r>
              <a:rPr lang="en-US" dirty="0"/>
              <a:t>Sort the resulting hash-input pairs on hash value</a:t>
            </a:r>
          </a:p>
          <a:p>
            <a:r>
              <a:rPr lang="en-US" dirty="0"/>
              <a:t>This allows quick lookup of any hash, and you’re in.</a:t>
            </a:r>
          </a:p>
        </p:txBody>
      </p:sp>
    </p:spTree>
    <p:extLst>
      <p:ext uri="{BB962C8B-B14F-4D97-AF65-F5344CB8AC3E}">
        <p14:creationId xmlns:p14="http://schemas.microsoft.com/office/powerpoint/2010/main" val="167686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B4B3D-8F28-6142-9262-96402C4CE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&amp; Salting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5A8C8-CCFD-144C-BB58-D62665DC0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 passwords vulnerable to </a:t>
            </a:r>
            <a:r>
              <a:rPr lang="en-US" dirty="0" err="1"/>
              <a:t>bruteforce</a:t>
            </a:r>
            <a:r>
              <a:rPr lang="en-US" dirty="0"/>
              <a:t> attacks</a:t>
            </a:r>
          </a:p>
          <a:p>
            <a:r>
              <a:rPr lang="en-US" dirty="0"/>
              <a:t>Rainbow tables</a:t>
            </a:r>
          </a:p>
          <a:p>
            <a:r>
              <a:rPr lang="en-US" dirty="0"/>
              <a:t>Solution (partial, not perfect): salting</a:t>
            </a:r>
          </a:p>
          <a:p>
            <a:pPr lvl="1"/>
            <a:r>
              <a:rPr lang="en-US" dirty="0"/>
              <a:t>Append random string (the salt) to password before hashing</a:t>
            </a:r>
          </a:p>
          <a:p>
            <a:pPr lvl="1"/>
            <a:r>
              <a:rPr lang="en-US" dirty="0"/>
              <a:t>Store salt with hash</a:t>
            </a:r>
          </a:p>
          <a:p>
            <a:r>
              <a:rPr lang="en-US" dirty="0" err="1"/>
              <a:t>Bruteforce</a:t>
            </a:r>
            <a:r>
              <a:rPr lang="en-US" dirty="0"/>
              <a:t> still possible but much more effort</a:t>
            </a:r>
          </a:p>
          <a:p>
            <a:r>
              <a:rPr lang="en-US" dirty="0"/>
              <a:t>Can’t help you if you pick one of these:</a:t>
            </a:r>
          </a:p>
          <a:p>
            <a:pPr marL="0" indent="0">
              <a:buNone/>
            </a:pPr>
            <a:r>
              <a:rPr lang="en-GB" dirty="0">
                <a:hlinkClick r:id="rId3"/>
              </a:rPr>
              <a:t>wikipedia.org/wiki/List_of_the_most_common_passwords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48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08D97-AD7D-8C44-B03C-8F177A78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Attacks on salted hashing: GPUs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73EAD1-4BE6-5849-B359-3D5F618703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14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 </a:t>
            </a:r>
            <a:r>
              <a:rPr lang="en-US" dirty="0">
                <a:solidFill>
                  <a:srgbClr val="000000"/>
                </a:solidFill>
              </a:rPr>
              <a:t>Planning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3491442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omputer&#10;&#10;Description automatically generated">
            <a:extLst>
              <a:ext uri="{FF2B5EF4-FFF2-40B4-BE49-F238E27FC236}">
                <a16:creationId xmlns:a16="http://schemas.microsoft.com/office/drawing/2014/main" id="{9F68B6A5-963D-ED4D-8C7B-3E7167362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19" y="0"/>
            <a:ext cx="109083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3954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16F1-9B0F-534B-A7BA-B1231DD87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last defense: pepper.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EE9B5-69D3-0647-8E1E-34F71C6A9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16539"/>
          </a:xfrm>
        </p:spPr>
        <p:txBody>
          <a:bodyPr>
            <a:normAutofit fontScale="92500"/>
          </a:bodyPr>
          <a:lstStyle/>
          <a:p>
            <a:r>
              <a:rPr lang="en-US" dirty="0"/>
              <a:t>On top of hashing and salting, add one more ingredient: pepper.</a:t>
            </a:r>
          </a:p>
          <a:p>
            <a:r>
              <a:rPr lang="en-US" dirty="0"/>
              <a:t>A pepper is like a salt, but for all users.</a:t>
            </a:r>
          </a:p>
          <a:p>
            <a:r>
              <a:rPr lang="en-US" dirty="0"/>
              <a:t>It’s not stored in the DB.</a:t>
            </a:r>
          </a:p>
          <a:p>
            <a:r>
              <a:rPr lang="en-US" dirty="0"/>
              <a:t>It’s not stored in the version control system (VCS).</a:t>
            </a:r>
          </a:p>
          <a:p>
            <a:r>
              <a:rPr lang="en-US" dirty="0"/>
              <a:t>Instead, it’s given to the API at deploy time and held only in memory.</a:t>
            </a:r>
          </a:p>
          <a:p>
            <a:r>
              <a:rPr lang="en-US" dirty="0"/>
              <a:t>Even with a DB or VCS leak, the passwords are safe.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93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 </a:t>
            </a:r>
            <a:r>
              <a:rPr lang="en-US" dirty="0">
                <a:solidFill>
                  <a:srgbClr val="000000"/>
                </a:solidFill>
              </a:rPr>
              <a:t>Hashing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1892446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68350"/>
            <a:ext cx="10515600" cy="3794125"/>
          </a:xfrm>
        </p:spPr>
        <p:txBody>
          <a:bodyPr anchor="ctr">
            <a:noAutofit/>
          </a:bodyPr>
          <a:lstStyle/>
          <a:p>
            <a:pPr algn="ctr"/>
            <a:r>
              <a:rPr lang="en-US" sz="9600" dirty="0"/>
              <a:t>Authentication &amp; Authorization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40430-0DAD-BF4B-97DC-94536CD00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With usernames and passwords</a:t>
            </a:r>
          </a:p>
        </p:txBody>
      </p:sp>
    </p:spTree>
    <p:extLst>
      <p:ext uri="{BB962C8B-B14F-4D97-AF65-F5344CB8AC3E}">
        <p14:creationId xmlns:p14="http://schemas.microsoft.com/office/powerpoint/2010/main" val="24911593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B83F0-0110-0749-AA86-E118F74D6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&amp; Authorization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C3D2E-B9FA-B645-9774-42E1313B5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Authentication: Proving who you are.</a:t>
            </a:r>
          </a:p>
          <a:p>
            <a:r>
              <a:rPr lang="en-US" dirty="0"/>
              <a:t>Authorization: Proving what you are allowed to do.</a:t>
            </a:r>
          </a:p>
          <a:p>
            <a:endParaRPr lang="en-US" dirty="0"/>
          </a:p>
          <a:p>
            <a:r>
              <a:rPr lang="en-US" dirty="0"/>
              <a:t>Authorization can be handled implicitly, by </a:t>
            </a:r>
            <a:r>
              <a:rPr lang="en-US" b="1" dirty="0"/>
              <a:t>attaching</a:t>
            </a:r>
            <a:r>
              <a:rPr lang="en-US" dirty="0"/>
              <a:t> what you can do directly to who you are.</a:t>
            </a:r>
          </a:p>
          <a:p>
            <a:r>
              <a:rPr lang="en-US" dirty="0"/>
              <a:t>Authorization can also be handled explicitly, </a:t>
            </a:r>
            <a:r>
              <a:rPr lang="en-US" b="1" dirty="0"/>
              <a:t>separating</a:t>
            </a:r>
            <a:r>
              <a:rPr lang="en-US" dirty="0"/>
              <a:t> what you can do from who you are.</a:t>
            </a:r>
          </a:p>
          <a:p>
            <a:endParaRPr lang="en-US" dirty="0"/>
          </a:p>
          <a:p>
            <a:r>
              <a:rPr lang="en-US" dirty="0"/>
              <a:t>Vague? Let’s implement both.</a:t>
            </a:r>
          </a:p>
        </p:txBody>
      </p:sp>
    </p:spTree>
    <p:extLst>
      <p:ext uri="{BB962C8B-B14F-4D97-AF65-F5344CB8AC3E}">
        <p14:creationId xmlns:p14="http://schemas.microsoft.com/office/powerpoint/2010/main" val="3075855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without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6096000" y="1690688"/>
            <a:ext cx="4985084" cy="408447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53FD0D44-2A83-8D49-9206-0863CBC50336}"/>
              </a:ext>
            </a:extLst>
          </p:cNvPr>
          <p:cNvSpPr/>
          <p:nvPr/>
        </p:nvSpPr>
        <p:spPr>
          <a:xfrm>
            <a:off x="2165267" y="3576690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49729B-91B1-FD44-98C8-1F7880A16DDB}"/>
              </a:ext>
            </a:extLst>
          </p:cNvPr>
          <p:cNvSpPr/>
          <p:nvPr/>
        </p:nvSpPr>
        <p:spPr>
          <a:xfrm>
            <a:off x="6400801" y="2740687"/>
            <a:ext cx="4375482" cy="56487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855095-FB31-604E-B1A7-00413D9A0835}"/>
              </a:ext>
            </a:extLst>
          </p:cNvPr>
          <p:cNvSpPr/>
          <p:nvPr/>
        </p:nvSpPr>
        <p:spPr>
          <a:xfrm>
            <a:off x="6400801" y="3429000"/>
            <a:ext cx="4375482" cy="56487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20B5CF-0965-454D-9684-F4F0392073C7}"/>
              </a:ext>
            </a:extLst>
          </p:cNvPr>
          <p:cNvSpPr/>
          <p:nvPr/>
        </p:nvSpPr>
        <p:spPr>
          <a:xfrm>
            <a:off x="6400801" y="4117314"/>
            <a:ext cx="4375482" cy="56487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471764-13C1-4F47-A167-85C2B2962636}"/>
              </a:ext>
            </a:extLst>
          </p:cNvPr>
          <p:cNvSpPr/>
          <p:nvPr/>
        </p:nvSpPr>
        <p:spPr>
          <a:xfrm>
            <a:off x="6400800" y="4805628"/>
            <a:ext cx="4375482" cy="56487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4C1D2F3-89D2-A14F-8508-232FE54A0BEF}"/>
              </a:ext>
            </a:extLst>
          </p:cNvPr>
          <p:cNvGrpSpPr/>
          <p:nvPr/>
        </p:nvGrpSpPr>
        <p:grpSpPr>
          <a:xfrm>
            <a:off x="3417762" y="3017662"/>
            <a:ext cx="2371015" cy="2064940"/>
            <a:chOff x="3417762" y="3017662"/>
            <a:chExt cx="2371015" cy="2064940"/>
          </a:xfrm>
        </p:grpSpPr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003F1BDD-B714-EB47-8072-FE1E706C49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017662"/>
              <a:ext cx="2371015" cy="1033948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Elbow Connector 16">
              <a:extLst>
                <a:ext uri="{FF2B5EF4-FFF2-40B4-BE49-F238E27FC236}">
                  <a16:creationId xmlns:a16="http://schemas.microsoft.com/office/drawing/2014/main" id="{AD60133A-CB84-CA40-9704-A012FEDB66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705975"/>
              <a:ext cx="2338930" cy="345635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E70D997F-DA4D-CB4F-AE29-F9DCFE8964F2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38930" cy="342678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37823835-4650-FE4D-AD12-63F32165D63D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71015" cy="1030992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833261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5445233" y="2232653"/>
            <a:ext cx="5635851" cy="35425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53FD0D44-2A83-8D49-9206-0863CBC50336}"/>
              </a:ext>
            </a:extLst>
          </p:cNvPr>
          <p:cNvSpPr/>
          <p:nvPr/>
        </p:nvSpPr>
        <p:spPr>
          <a:xfrm>
            <a:off x="2162256" y="3741331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6FC1D54-FFB8-D341-823B-E74A24417000}"/>
              </a:ext>
            </a:extLst>
          </p:cNvPr>
          <p:cNvCxnSpPr>
            <a:cxnSpLocks/>
          </p:cNvCxnSpPr>
          <p:nvPr/>
        </p:nvCxnSpPr>
        <p:spPr>
          <a:xfrm flipH="1">
            <a:off x="3608050" y="4222594"/>
            <a:ext cx="1316397" cy="0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8410CE5-6617-D74B-AD49-8FA1EE6C8E0E}"/>
              </a:ext>
            </a:extLst>
          </p:cNvPr>
          <p:cNvSpPr/>
          <p:nvPr/>
        </p:nvSpPr>
        <p:spPr>
          <a:xfrm>
            <a:off x="5803223" y="2949931"/>
            <a:ext cx="1511278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877F370-68C0-A248-BB48-27E2254422D6}"/>
              </a:ext>
            </a:extLst>
          </p:cNvPr>
          <p:cNvGrpSpPr/>
          <p:nvPr/>
        </p:nvGrpSpPr>
        <p:grpSpPr>
          <a:xfrm>
            <a:off x="7584141" y="3188646"/>
            <a:ext cx="1028231" cy="2064940"/>
            <a:chOff x="3417762" y="3017662"/>
            <a:chExt cx="2371015" cy="2064940"/>
          </a:xfrm>
        </p:grpSpPr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62F7555B-7F82-C040-A4FC-26EF9E5799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017662"/>
              <a:ext cx="2371015" cy="1033948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CCFD0B5F-4BEF-E04F-A4A8-697BF25907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705975"/>
              <a:ext cx="2338930" cy="345635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0B5A1DF4-51F2-6F45-B7B8-1E78A6D7560C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38930" cy="342678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B151D0E2-07A8-B845-961C-80C9FA7F8FE5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71015" cy="1030992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BF474B-5D1E-7C40-B160-9DB1A8CBDBE1}"/>
              </a:ext>
            </a:extLst>
          </p:cNvPr>
          <p:cNvSpPr/>
          <p:nvPr/>
        </p:nvSpPr>
        <p:spPr>
          <a:xfrm>
            <a:off x="8882011" y="2949931"/>
            <a:ext cx="1929434" cy="47742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9A57D6E-6C42-C849-BCC3-3FE97A19A5E0}"/>
              </a:ext>
            </a:extLst>
          </p:cNvPr>
          <p:cNvSpPr/>
          <p:nvPr/>
        </p:nvSpPr>
        <p:spPr>
          <a:xfrm>
            <a:off x="8882011" y="3638244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63E2BD-A2BF-C743-84A5-5D14AF0D268B}"/>
              </a:ext>
            </a:extLst>
          </p:cNvPr>
          <p:cNvSpPr/>
          <p:nvPr/>
        </p:nvSpPr>
        <p:spPr>
          <a:xfrm>
            <a:off x="8882011" y="4326558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AF47ED-105F-7642-BFE1-97AE5370FB41}"/>
              </a:ext>
            </a:extLst>
          </p:cNvPr>
          <p:cNvSpPr/>
          <p:nvPr/>
        </p:nvSpPr>
        <p:spPr>
          <a:xfrm>
            <a:off x="8882010" y="5014872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</p:spTree>
    <p:extLst>
      <p:ext uri="{BB962C8B-B14F-4D97-AF65-F5344CB8AC3E}">
        <p14:creationId xmlns:p14="http://schemas.microsoft.com/office/powerpoint/2010/main" val="32572604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3906953" y="2232653"/>
            <a:ext cx="7174131" cy="35425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53FD0D44-2A83-8D49-9206-0863CBC50336}"/>
              </a:ext>
            </a:extLst>
          </p:cNvPr>
          <p:cNvSpPr/>
          <p:nvPr/>
        </p:nvSpPr>
        <p:spPr>
          <a:xfrm>
            <a:off x="1005814" y="3741331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6FC1D54-FFB8-D341-823B-E74A24417000}"/>
              </a:ext>
            </a:extLst>
          </p:cNvPr>
          <p:cNvCxnSpPr>
            <a:cxnSpLocks/>
          </p:cNvCxnSpPr>
          <p:nvPr/>
        </p:nvCxnSpPr>
        <p:spPr>
          <a:xfrm flipH="1">
            <a:off x="2451609" y="4221116"/>
            <a:ext cx="972075" cy="1478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8410CE5-6617-D74B-AD49-8FA1EE6C8E0E}"/>
              </a:ext>
            </a:extLst>
          </p:cNvPr>
          <p:cNvSpPr/>
          <p:nvPr/>
        </p:nvSpPr>
        <p:spPr>
          <a:xfrm>
            <a:off x="4202140" y="2949930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877F370-68C0-A248-BB48-27E2254422D6}"/>
              </a:ext>
            </a:extLst>
          </p:cNvPr>
          <p:cNvGrpSpPr/>
          <p:nvPr/>
        </p:nvGrpSpPr>
        <p:grpSpPr>
          <a:xfrm>
            <a:off x="7584141" y="3188646"/>
            <a:ext cx="1028231" cy="2064940"/>
            <a:chOff x="3417762" y="3017662"/>
            <a:chExt cx="2371015" cy="2064940"/>
          </a:xfrm>
        </p:grpSpPr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62F7555B-7F82-C040-A4FC-26EF9E5799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017662"/>
              <a:ext cx="2371015" cy="1033948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CCFD0B5F-4BEF-E04F-A4A8-697BF25907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705975"/>
              <a:ext cx="2338930" cy="345635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0B5A1DF4-51F2-6F45-B7B8-1E78A6D7560C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38930" cy="342678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B151D0E2-07A8-B845-961C-80C9FA7F8FE5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71015" cy="1030992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BF474B-5D1E-7C40-B160-9DB1A8CBDBE1}"/>
              </a:ext>
            </a:extLst>
          </p:cNvPr>
          <p:cNvSpPr/>
          <p:nvPr/>
        </p:nvSpPr>
        <p:spPr>
          <a:xfrm>
            <a:off x="8882011" y="2949931"/>
            <a:ext cx="1929434" cy="47742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9A57D6E-6C42-C849-BCC3-3FE97A19A5E0}"/>
              </a:ext>
            </a:extLst>
          </p:cNvPr>
          <p:cNvSpPr/>
          <p:nvPr/>
        </p:nvSpPr>
        <p:spPr>
          <a:xfrm>
            <a:off x="8882011" y="3638244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63E2BD-A2BF-C743-84A5-5D14AF0D268B}"/>
              </a:ext>
            </a:extLst>
          </p:cNvPr>
          <p:cNvSpPr/>
          <p:nvPr/>
        </p:nvSpPr>
        <p:spPr>
          <a:xfrm>
            <a:off x="8882011" y="4326558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AF47ED-105F-7642-BFE1-97AE5370FB41}"/>
              </a:ext>
            </a:extLst>
          </p:cNvPr>
          <p:cNvSpPr/>
          <p:nvPr/>
        </p:nvSpPr>
        <p:spPr>
          <a:xfrm>
            <a:off x="8882010" y="5014872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BDE038A-31D0-5A42-ACFF-41D72CFE8009}"/>
              </a:ext>
            </a:extLst>
          </p:cNvPr>
          <p:cNvSpPr/>
          <p:nvPr/>
        </p:nvSpPr>
        <p:spPr>
          <a:xfrm>
            <a:off x="5022472" y="2949930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413D4A4-D5DC-D44E-BF49-CBC3F9CC9DE8}"/>
              </a:ext>
            </a:extLst>
          </p:cNvPr>
          <p:cNvSpPr/>
          <p:nvPr/>
        </p:nvSpPr>
        <p:spPr>
          <a:xfrm>
            <a:off x="5842804" y="2949930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D69C8B5-FEF7-754B-992C-D7658B9B6A0E}"/>
              </a:ext>
            </a:extLst>
          </p:cNvPr>
          <p:cNvSpPr/>
          <p:nvPr/>
        </p:nvSpPr>
        <p:spPr>
          <a:xfrm>
            <a:off x="6663136" y="2949931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</p:spTree>
    <p:extLst>
      <p:ext uri="{BB962C8B-B14F-4D97-AF65-F5344CB8AC3E}">
        <p14:creationId xmlns:p14="http://schemas.microsoft.com/office/powerpoint/2010/main" val="3418737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54320-1847-2546-BEC3-B47CD517C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Security default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5F201-F2A4-9442-98E2-16C7FAD47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Required authentication for all endpoints</a:t>
            </a:r>
          </a:p>
          <a:p>
            <a:r>
              <a:rPr lang="en-US" dirty="0"/>
              <a:t>Login screen</a:t>
            </a:r>
          </a:p>
          <a:p>
            <a:r>
              <a:rPr lang="en-US" dirty="0"/>
              <a:t>Handler for login errors</a:t>
            </a:r>
          </a:p>
          <a:p>
            <a:r>
              <a:rPr lang="en-US" dirty="0"/>
              <a:t>Makes user and generates password</a:t>
            </a:r>
          </a:p>
        </p:txBody>
      </p:sp>
    </p:spTree>
    <p:extLst>
      <p:ext uri="{BB962C8B-B14F-4D97-AF65-F5344CB8AC3E}">
        <p14:creationId xmlns:p14="http://schemas.microsoft.com/office/powerpoint/2010/main" val="34780401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B84DE-AAE3-BD43-8D16-1E9D548DD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Practice: Spring application with username &amp; password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7F0EC6-2CAF-B448-A88A-29411FE6EE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03059" y="2208353"/>
            <a:ext cx="3585882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71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68350"/>
            <a:ext cx="10515600" cy="3794125"/>
          </a:xfrm>
        </p:spPr>
        <p:txBody>
          <a:bodyPr anchor="ctr">
            <a:normAutofit/>
          </a:bodyPr>
          <a:lstStyle/>
          <a:p>
            <a:pPr algn="ctr"/>
            <a:r>
              <a:rPr lang="en-US" sz="19900" dirty="0"/>
              <a:t>OAuth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40430-0DAD-BF4B-97DC-94536CD00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 fontScale="70000" lnSpcReduction="20000"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Service-service Authorization</a:t>
            </a:r>
          </a:p>
        </p:txBody>
      </p:sp>
    </p:spTree>
    <p:extLst>
      <p:ext uri="{BB962C8B-B14F-4D97-AF65-F5344CB8AC3E}">
        <p14:creationId xmlns:p14="http://schemas.microsoft.com/office/powerpoint/2010/main" val="20173113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384048" y="1998104"/>
            <a:ext cx="11411712" cy="44581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2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410CE5-6617-D74B-AD49-8FA1EE6C8E0E}"/>
              </a:ext>
            </a:extLst>
          </p:cNvPr>
          <p:cNvSpPr/>
          <p:nvPr/>
        </p:nvSpPr>
        <p:spPr>
          <a:xfrm>
            <a:off x="650182" y="2235137"/>
            <a:ext cx="651365" cy="398621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793B9D8-11FD-8142-B101-08209791D473}"/>
              </a:ext>
            </a:extLst>
          </p:cNvPr>
          <p:cNvGrpSpPr/>
          <p:nvPr/>
        </p:nvGrpSpPr>
        <p:grpSpPr>
          <a:xfrm>
            <a:off x="1497577" y="2223636"/>
            <a:ext cx="1802920" cy="3992218"/>
            <a:chOff x="2064505" y="2260212"/>
            <a:chExt cx="3317426" cy="399221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00161D6-F3DE-4C40-A21E-77A2028E4DDC}"/>
                </a:ext>
              </a:extLst>
            </p:cNvPr>
            <p:cNvGrpSpPr/>
            <p:nvPr/>
          </p:nvGrpSpPr>
          <p:grpSpPr>
            <a:xfrm>
              <a:off x="2064505" y="2260212"/>
              <a:ext cx="3317426" cy="1325564"/>
              <a:chOff x="2064505" y="2260212"/>
              <a:chExt cx="3317426" cy="1325564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6BF474B-5D1E-7C40-B160-9DB1A8CBDBE1}"/>
                  </a:ext>
                </a:extLst>
              </p:cNvPr>
              <p:cNvSpPr/>
              <p:nvPr/>
            </p:nvSpPr>
            <p:spPr>
              <a:xfrm>
                <a:off x="2064505" y="2260212"/>
                <a:ext cx="3317426" cy="13255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  <a:latin typeface="Helvetica" pitchFamily="2" charset="0"/>
                  </a:rPr>
                  <a:t>Authentication</a:t>
                </a: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9A57D6E-6C42-C849-BCC3-3FE97A19A5E0}"/>
                  </a:ext>
                </a:extLst>
              </p:cNvPr>
              <p:cNvSpPr/>
              <p:nvPr/>
            </p:nvSpPr>
            <p:spPr>
              <a:xfrm>
                <a:off x="2525838" y="2898207"/>
                <a:ext cx="2394763" cy="477429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bg1"/>
                    </a:solidFill>
                    <a:latin typeface="Helvetica" pitchFamily="2" charset="0"/>
                  </a:rPr>
                  <a:t>Credentials</a:t>
                </a:r>
              </a:p>
            </p:txBody>
          </p: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65CB6692-1AA8-F741-84E0-B854F2ED9621}"/>
                </a:ext>
              </a:extLst>
            </p:cNvPr>
            <p:cNvCxnSpPr>
              <a:cxnSpLocks/>
            </p:cNvCxnSpPr>
            <p:nvPr/>
          </p:nvCxnSpPr>
          <p:spPr>
            <a:xfrm>
              <a:off x="2064505" y="4102344"/>
              <a:ext cx="331742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1CCA93-B7C1-2E4E-A156-D80D09BADA67}"/>
                </a:ext>
              </a:extLst>
            </p:cNvPr>
            <p:cNvSpPr txBox="1"/>
            <p:nvPr/>
          </p:nvSpPr>
          <p:spPr>
            <a:xfrm>
              <a:off x="2980268" y="3650176"/>
              <a:ext cx="148590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Input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082454F-8113-DD45-AADE-A8875C3986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64505" y="4412825"/>
              <a:ext cx="331742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B987242-9278-F54F-AFE6-5CA26B1EF404}"/>
                </a:ext>
              </a:extLst>
            </p:cNvPr>
            <p:cNvSpPr txBox="1"/>
            <p:nvPr/>
          </p:nvSpPr>
          <p:spPr>
            <a:xfrm>
              <a:off x="2980268" y="4483892"/>
              <a:ext cx="148590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Output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25A96F1-D5D7-9542-811D-1C2F4393E696}"/>
                </a:ext>
              </a:extLst>
            </p:cNvPr>
            <p:cNvGrpSpPr/>
            <p:nvPr/>
          </p:nvGrpSpPr>
          <p:grpSpPr>
            <a:xfrm>
              <a:off x="2064505" y="4926866"/>
              <a:ext cx="3317426" cy="1325564"/>
              <a:chOff x="2064505" y="4926866"/>
              <a:chExt cx="3317426" cy="132556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C45F39A-CC80-464A-B750-BF6A9FD31ABF}"/>
                  </a:ext>
                </a:extLst>
              </p:cNvPr>
              <p:cNvSpPr/>
              <p:nvPr/>
            </p:nvSpPr>
            <p:spPr>
              <a:xfrm>
                <a:off x="2064505" y="4926866"/>
                <a:ext cx="3317426" cy="13255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  <a:latin typeface="Helvetica" pitchFamily="2" charset="0"/>
                  </a:rPr>
                  <a:t>Authentication</a:t>
                </a: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A718E35E-FF23-6A4E-9413-55B3C9AD470D}"/>
                  </a:ext>
                </a:extLst>
              </p:cNvPr>
              <p:cNvSpPr/>
              <p:nvPr/>
            </p:nvSpPr>
            <p:spPr>
              <a:xfrm>
                <a:off x="2525838" y="5564859"/>
                <a:ext cx="2394763" cy="477429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bg1"/>
                    </a:solidFill>
                    <a:latin typeface="Helvetica" pitchFamily="2" charset="0"/>
                  </a:rPr>
                  <a:t>Credentials</a:t>
                </a:r>
              </a:p>
            </p:txBody>
          </p:sp>
        </p:grp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BB92D55-21BE-CD4D-994E-F1285CAC8E2A}"/>
              </a:ext>
            </a:extLst>
          </p:cNvPr>
          <p:cNvSpPr/>
          <p:nvPr/>
        </p:nvSpPr>
        <p:spPr>
          <a:xfrm>
            <a:off x="3466862" y="3259176"/>
            <a:ext cx="2164908" cy="18715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AuthenticationManager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2CA78A8-91E1-1C45-A74A-3CE6B387F01B}"/>
              </a:ext>
            </a:extLst>
          </p:cNvPr>
          <p:cNvCxnSpPr>
            <a:cxnSpLocks/>
          </p:cNvCxnSpPr>
          <p:nvPr/>
        </p:nvCxnSpPr>
        <p:spPr>
          <a:xfrm flipV="1">
            <a:off x="5754647" y="2787934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090CB1E-0F68-A340-B312-8D8372750F57}"/>
              </a:ext>
            </a:extLst>
          </p:cNvPr>
          <p:cNvCxnSpPr>
            <a:cxnSpLocks/>
          </p:cNvCxnSpPr>
          <p:nvPr/>
        </p:nvCxnSpPr>
        <p:spPr>
          <a:xfrm>
            <a:off x="5754647" y="4211451"/>
            <a:ext cx="55838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F91E08-254A-784B-A1C6-F3AFA865E98F}"/>
              </a:ext>
            </a:extLst>
          </p:cNvPr>
          <p:cNvCxnSpPr>
            <a:cxnSpLocks/>
          </p:cNvCxnSpPr>
          <p:nvPr/>
        </p:nvCxnSpPr>
        <p:spPr>
          <a:xfrm>
            <a:off x="5754647" y="4647371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F4E67E1C-9566-744E-B94C-FEFBC620CBA6}"/>
              </a:ext>
            </a:extLst>
          </p:cNvPr>
          <p:cNvSpPr/>
          <p:nvPr/>
        </p:nvSpPr>
        <p:spPr>
          <a:xfrm>
            <a:off x="6475541" y="2235137"/>
            <a:ext cx="2164908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AuthenticationProvider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supports()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25D62DC-F925-4B49-96C3-9BC1EA590AF9}"/>
              </a:ext>
            </a:extLst>
          </p:cNvPr>
          <p:cNvSpPr/>
          <p:nvPr/>
        </p:nvSpPr>
        <p:spPr>
          <a:xfrm>
            <a:off x="6466146" y="3642352"/>
            <a:ext cx="2164908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AuthenticationProvider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supports()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DEB0F07-D93B-054D-BF97-F4408DA20983}"/>
              </a:ext>
            </a:extLst>
          </p:cNvPr>
          <p:cNvSpPr/>
          <p:nvPr/>
        </p:nvSpPr>
        <p:spPr>
          <a:xfrm>
            <a:off x="6475541" y="5046156"/>
            <a:ext cx="2164908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AuthenticationProvider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supports()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479D39D-E4CE-CC43-B0F2-95EE8EEA80B6}"/>
              </a:ext>
            </a:extLst>
          </p:cNvPr>
          <p:cNvCxnSpPr>
            <a:cxnSpLocks/>
          </p:cNvCxnSpPr>
          <p:nvPr/>
        </p:nvCxnSpPr>
        <p:spPr>
          <a:xfrm>
            <a:off x="8761577" y="4194956"/>
            <a:ext cx="55838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845A71C6-DCF2-0C44-851A-81CEAD19D238}"/>
              </a:ext>
            </a:extLst>
          </p:cNvPr>
          <p:cNvSpPr/>
          <p:nvPr/>
        </p:nvSpPr>
        <p:spPr>
          <a:xfrm>
            <a:off x="9459792" y="3642352"/>
            <a:ext cx="2081064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UserDetailsService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loadUserByUserName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()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E62B21F-BD7C-AA4B-A665-6BF3E17715C2}"/>
              </a:ext>
            </a:extLst>
          </p:cNvPr>
          <p:cNvCxnSpPr>
            <a:cxnSpLocks/>
          </p:cNvCxnSpPr>
          <p:nvPr/>
        </p:nvCxnSpPr>
        <p:spPr>
          <a:xfrm>
            <a:off x="8766233" y="2787934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7E9225A-7969-9D4D-B416-744A800F95FA}"/>
              </a:ext>
            </a:extLst>
          </p:cNvPr>
          <p:cNvCxnSpPr>
            <a:cxnSpLocks/>
          </p:cNvCxnSpPr>
          <p:nvPr/>
        </p:nvCxnSpPr>
        <p:spPr>
          <a:xfrm flipV="1">
            <a:off x="8761577" y="4601204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9470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Password Login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629710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68350"/>
            <a:ext cx="10515600" cy="3794125"/>
          </a:xfrm>
        </p:spPr>
        <p:txBody>
          <a:bodyPr anchor="ctr">
            <a:normAutofit/>
          </a:bodyPr>
          <a:lstStyle/>
          <a:p>
            <a:pPr algn="ctr"/>
            <a:r>
              <a:rPr lang="en-US" sz="19900" dirty="0"/>
              <a:t>JWT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40430-0DAD-BF4B-97DC-94536CD00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JSON Web Tokens</a:t>
            </a:r>
          </a:p>
        </p:txBody>
      </p:sp>
    </p:spTree>
    <p:extLst>
      <p:ext uri="{BB962C8B-B14F-4D97-AF65-F5344CB8AC3E}">
        <p14:creationId xmlns:p14="http://schemas.microsoft.com/office/powerpoint/2010/main" val="37496257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7B83E4-5F26-C44A-98CE-C0229ABF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token?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52283C0-15A8-314C-8FB0-82753CB95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method for authentication &amp; authorization</a:t>
            </a:r>
          </a:p>
          <a:p>
            <a:r>
              <a:rPr lang="en-US" dirty="0"/>
              <a:t>Something you have, instead of something you know or are</a:t>
            </a:r>
          </a:p>
          <a:p>
            <a:r>
              <a:rPr lang="en-US" dirty="0"/>
              <a:t>We already used tokens, under the hood: session tokens</a:t>
            </a:r>
          </a:p>
          <a:p>
            <a:r>
              <a:rPr lang="en-US" dirty="0"/>
              <a:t>Spring API made session token; browser stored in cookie</a:t>
            </a:r>
          </a:p>
          <a:p>
            <a:endParaRPr lang="en-US" dirty="0"/>
          </a:p>
          <a:p>
            <a:r>
              <a:rPr lang="en-US" dirty="0"/>
              <a:t>Advantage: no need to send login info with each request</a:t>
            </a:r>
          </a:p>
          <a:p>
            <a:r>
              <a:rPr lang="en-US" dirty="0"/>
              <a:t>Disadvantage: additional secret to steal, guess or forge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980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83B63-09F3-CA40-A1E3-EAD79C0D3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tokens vs value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0AA6B-44A7-A348-94E9-EE3232152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Session token we get is a ”reference token”</a:t>
            </a:r>
          </a:p>
          <a:p>
            <a:r>
              <a:rPr lang="en-US" dirty="0"/>
              <a:t>Just a reference, doesn’t store information</a:t>
            </a:r>
          </a:p>
          <a:p>
            <a:r>
              <a:rPr lang="en-US" dirty="0"/>
              <a:t>Actual information about session is held by API or database</a:t>
            </a:r>
          </a:p>
          <a:p>
            <a:endParaRPr lang="en-US" dirty="0"/>
          </a:p>
          <a:p>
            <a:r>
              <a:rPr lang="en-US" dirty="0"/>
              <a:t>Other option: “value token”</a:t>
            </a:r>
          </a:p>
          <a:p>
            <a:r>
              <a:rPr lang="en-US" dirty="0"/>
              <a:t>Stores identity and authorities on client side</a:t>
            </a:r>
          </a:p>
          <a:p>
            <a:r>
              <a:rPr lang="en-US" dirty="0"/>
              <a:t>Server doesn’t need to remember</a:t>
            </a:r>
          </a:p>
        </p:txBody>
      </p:sp>
    </p:spTree>
    <p:extLst>
      <p:ext uri="{BB962C8B-B14F-4D97-AF65-F5344CB8AC3E}">
        <p14:creationId xmlns:p14="http://schemas.microsoft.com/office/powerpoint/2010/main" val="291922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F6843-941F-7344-892A-EB5082FEC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9F30A-25B8-1F44-84B5-B47F1C5A2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Value tokens need encryption to protect against forgery</a:t>
            </a:r>
          </a:p>
          <a:p>
            <a:r>
              <a:rPr lang="en-US" dirty="0"/>
              <a:t>Use encryption to sign token:</a:t>
            </a:r>
          </a:p>
          <a:p>
            <a:pPr lvl="1"/>
            <a:r>
              <a:rPr lang="en-US" dirty="0"/>
              <a:t>Data can still be read</a:t>
            </a:r>
          </a:p>
          <a:p>
            <a:pPr lvl="1"/>
            <a:r>
              <a:rPr lang="en-US" dirty="0"/>
              <a:t>Changing data in token results in invalid signature</a:t>
            </a:r>
          </a:p>
          <a:p>
            <a:r>
              <a:rPr lang="en-US" dirty="0"/>
              <a:t>Signing is done on server-side, only server can make tokens</a:t>
            </a:r>
          </a:p>
          <a:p>
            <a:r>
              <a:rPr lang="en-US" dirty="0"/>
              <a:t>Different options for encryption:</a:t>
            </a:r>
          </a:p>
          <a:p>
            <a:pPr lvl="1"/>
            <a:r>
              <a:rPr lang="en-US" dirty="0"/>
              <a:t>Hash with secret: only server can verify signature</a:t>
            </a:r>
          </a:p>
          <a:p>
            <a:pPr lvl="1"/>
            <a:r>
              <a:rPr lang="en-US" dirty="0"/>
              <a:t>Asymmetric cryptography: anyone can verify signature</a:t>
            </a:r>
          </a:p>
        </p:txBody>
      </p:sp>
    </p:spTree>
    <p:extLst>
      <p:ext uri="{BB962C8B-B14F-4D97-AF65-F5344CB8AC3E}">
        <p14:creationId xmlns:p14="http://schemas.microsoft.com/office/powerpoint/2010/main" val="270120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38284-5C81-0444-8938-9DF845C64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Web Tokens - JWT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AF77F-76D8-2045-9142-1A0548201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standard for value tokens</a:t>
            </a:r>
          </a:p>
          <a:p>
            <a:r>
              <a:rPr lang="en-US" dirty="0"/>
              <a:t>One format, but allows different encryption algorithms.</a:t>
            </a:r>
          </a:p>
          <a:p>
            <a:r>
              <a:rPr lang="en-US" dirty="0"/>
              <a:t>Three parts, base64 encoded, with periods (.) in between: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Header, contains algorithm and token type in JSON format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Payload, contains arbitrary data in JSON format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Signature in binary format</a:t>
            </a:r>
          </a:p>
        </p:txBody>
      </p:sp>
    </p:spTree>
    <p:extLst>
      <p:ext uri="{BB962C8B-B14F-4D97-AF65-F5344CB8AC3E}">
        <p14:creationId xmlns:p14="http://schemas.microsoft.com/office/powerpoint/2010/main" val="3552749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2D18-785D-1941-AFCA-4982011FD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JWT Example (from </a:t>
            </a:r>
            <a:r>
              <a:rPr lang="en-US" dirty="0" err="1"/>
              <a:t>JWT.io</a:t>
            </a:r>
            <a:r>
              <a:rPr lang="en-US" dirty="0"/>
              <a:t>)</a:t>
            </a:r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3EC53B57-D8B0-B747-835F-333762C746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5521" y="2699068"/>
            <a:ext cx="8660958" cy="2604452"/>
          </a:xfrm>
        </p:spPr>
      </p:pic>
    </p:spTree>
    <p:extLst>
      <p:ext uri="{BB962C8B-B14F-4D97-AF65-F5344CB8AC3E}">
        <p14:creationId xmlns:p14="http://schemas.microsoft.com/office/powerpoint/2010/main" val="8482207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9A3FE-26D3-6340-A6D7-B4E58662B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Asymmetric cryptography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B181D-CE1C-1E44-9141-E909828C6D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cryptographic system where sender and receiver need different information.</a:t>
            </a:r>
          </a:p>
          <a:p>
            <a:r>
              <a:rPr lang="en-US" dirty="0"/>
              <a:t>Receiver knows a secret, which allows them to decrypt.</a:t>
            </a:r>
          </a:p>
          <a:p>
            <a:r>
              <a:rPr lang="en-US" dirty="0"/>
              <a:t>Sender knows only part of secret, which allows them to encrypt.</a:t>
            </a:r>
          </a:p>
          <a:p>
            <a:r>
              <a:rPr lang="en-US" dirty="0"/>
              <a:t>Allows many senders, while keeping secret safe.</a:t>
            </a:r>
          </a:p>
        </p:txBody>
      </p:sp>
    </p:spTree>
    <p:extLst>
      <p:ext uri="{BB962C8B-B14F-4D97-AF65-F5344CB8AC3E}">
        <p14:creationId xmlns:p14="http://schemas.microsoft.com/office/powerpoint/2010/main" val="201566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81FA2D-6139-2449-824C-DC6B6A8108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20" b="146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39A3FE-26D3-6340-A6D7-B4E58662B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  <a:latin typeface="+mj-lt"/>
              </a:rPr>
              <a:t>Asymmetric cryptography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B181D-CE1C-1E44-9141-E909828C6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Like padlocks and keys: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Give open padlocks to anyone, keep the key for yourself.</a:t>
            </a:r>
          </a:p>
        </p:txBody>
      </p:sp>
    </p:spTree>
    <p:extLst>
      <p:ext uri="{BB962C8B-B14F-4D97-AF65-F5344CB8AC3E}">
        <p14:creationId xmlns:p14="http://schemas.microsoft.com/office/powerpoint/2010/main" val="532117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DFDFEB-0A1A-E44E-A905-A60F78108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Open Authorization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2572C0-4BCD-E24E-812F-63F8F53C6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standard for secure authorization</a:t>
            </a:r>
          </a:p>
          <a:p>
            <a:r>
              <a:rPr lang="en-US" dirty="0"/>
              <a:t>Originally meant for service-service authorization</a:t>
            </a:r>
          </a:p>
          <a:p>
            <a:r>
              <a:rPr lang="en-US" dirty="0"/>
              <a:t>Provides a mechanism for delegating authorizations</a:t>
            </a:r>
          </a:p>
          <a:p>
            <a:r>
              <a:rPr lang="en-US" dirty="0"/>
              <a:t>Very useful for doing things on behalf of users or other APIs:</a:t>
            </a:r>
          </a:p>
          <a:p>
            <a:pPr lvl="1"/>
            <a:r>
              <a:rPr lang="en-US" dirty="0"/>
              <a:t>Example: giving limited access to your social media account, to import your contacts or to allow you to login without creating a new account</a:t>
            </a:r>
          </a:p>
          <a:p>
            <a:pPr lvl="1"/>
            <a:r>
              <a:rPr lang="en-US" dirty="0"/>
              <a:t>Example: giving a photo printing site read-only access to Google Drive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FD302-AA1A-BD4D-BF93-813C2F9A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2663A-455B-8C44-A274-BF8305B65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this work with numbers, instead of locks and keys?</a:t>
            </a:r>
          </a:p>
          <a:p>
            <a:r>
              <a:rPr lang="en-US" dirty="0"/>
              <a:t>Different possible methods, will summarize one: RSA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4354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B6782-2C7C-FA45-A4AA-69977D94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(</a:t>
            </a:r>
            <a:r>
              <a:rPr lang="en-GB" dirty="0" err="1"/>
              <a:t>Rivest</a:t>
            </a:r>
            <a:r>
              <a:rPr lang="en-GB" dirty="0"/>
              <a:t>–Shamir–</a:t>
            </a:r>
            <a:r>
              <a:rPr lang="en-GB" dirty="0" err="1"/>
              <a:t>Adleman</a:t>
            </a:r>
            <a:r>
              <a:rPr lang="en-GB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90106-B955-D444-B075-888FA751D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RSA relies on difficulty of “prime factorization”</a:t>
            </a:r>
          </a:p>
          <a:p>
            <a:r>
              <a:rPr lang="en-US" dirty="0"/>
              <a:t>It’s easy to create some large primes, p and q.</a:t>
            </a:r>
          </a:p>
          <a:p>
            <a:r>
              <a:rPr lang="en-US" dirty="0"/>
              <a:t>It’s easy to multiply 2 of these primes to get their product, n.</a:t>
            </a:r>
          </a:p>
          <a:p>
            <a:r>
              <a:rPr lang="en-US" dirty="0"/>
              <a:t>It’s hard to go back from the product to the original primes</a:t>
            </a:r>
          </a:p>
          <a:p>
            <a:endParaRPr lang="en-US" dirty="0"/>
          </a:p>
          <a:p>
            <a:r>
              <a:rPr lang="en-US" dirty="0"/>
              <a:t>With n (and some other info), you can encrypt messages.</a:t>
            </a:r>
          </a:p>
          <a:p>
            <a:r>
              <a:rPr lang="en-US" dirty="0"/>
              <a:t>Decrypting messages can only be done if you know p and q.</a:t>
            </a:r>
          </a:p>
        </p:txBody>
      </p:sp>
    </p:spTree>
    <p:extLst>
      <p:ext uri="{BB962C8B-B14F-4D97-AF65-F5344CB8AC3E}">
        <p14:creationId xmlns:p14="http://schemas.microsoft.com/office/powerpoint/2010/main" val="68825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718EF-FE10-054B-A4AD-F33FA500E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– Digital Signatures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969FB-0878-BD44-B8A8-A38802F46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RSA can be used in reverse to produce signatures.</a:t>
            </a:r>
          </a:p>
          <a:p>
            <a:r>
              <a:rPr lang="en-US" dirty="0"/>
              <a:t>Instead of encrypting with public key, encrypt with private key.</a:t>
            </a:r>
          </a:p>
          <a:p>
            <a:endParaRPr lang="en-US" dirty="0"/>
          </a:p>
          <a:p>
            <a:r>
              <a:rPr lang="en-US" dirty="0"/>
              <a:t>Anyone with the public key can read and verify the signature.</a:t>
            </a:r>
          </a:p>
          <a:p>
            <a:r>
              <a:rPr lang="en-US" dirty="0"/>
              <a:t>Signature can only be created or changed with private key.</a:t>
            </a:r>
          </a:p>
        </p:txBody>
      </p:sp>
    </p:spTree>
    <p:extLst>
      <p:ext uri="{BB962C8B-B14F-4D97-AF65-F5344CB8AC3E}">
        <p14:creationId xmlns:p14="http://schemas.microsoft.com/office/powerpoint/2010/main" val="339390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C6A21-DDA7-D045-A237-323FD8208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Practice: Spring application with authorization token (JWT)</a:t>
            </a:r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F79D4F44-74CC-124E-9029-985085CF7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059" y="2208353"/>
            <a:ext cx="3585882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6641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A54379D-3042-D64D-AB3A-C7D579617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RSA Keys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DAB7333-0702-FC4F-BA92-548D06C54D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87480" y="1984171"/>
            <a:ext cx="11617040" cy="403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7421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93D1D-8966-784D-8774-A2EECC077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Spring Security do, exactly?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6CD7EF-9CAC-824D-AD1F-643C4A649344}"/>
              </a:ext>
            </a:extLst>
          </p:cNvPr>
          <p:cNvSpPr/>
          <p:nvPr/>
        </p:nvSpPr>
        <p:spPr>
          <a:xfrm>
            <a:off x="8368747" y="1690689"/>
            <a:ext cx="3471526" cy="34766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(2) Authentication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(3) Make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</a:p>
        </p:txBody>
      </p:sp>
      <p:sp>
        <p:nvSpPr>
          <p:cNvPr id="6" name="Smiley Face 5">
            <a:extLst>
              <a:ext uri="{FF2B5EF4-FFF2-40B4-BE49-F238E27FC236}">
                <a16:creationId xmlns:a16="http://schemas.microsoft.com/office/drawing/2014/main" id="{E0A18316-1702-FD44-8E8A-77139CE93723}"/>
              </a:ext>
            </a:extLst>
          </p:cNvPr>
          <p:cNvSpPr/>
          <p:nvPr/>
        </p:nvSpPr>
        <p:spPr>
          <a:xfrm>
            <a:off x="1265492" y="1689226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DC9A3-0D89-8940-984C-0818B7A79833}"/>
              </a:ext>
            </a:extLst>
          </p:cNvPr>
          <p:cNvSpPr/>
          <p:nvPr/>
        </p:nvSpPr>
        <p:spPr>
          <a:xfrm>
            <a:off x="3438941" y="1694546"/>
            <a:ext cx="4696066" cy="5648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(1) User ID &amp; Password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10813F3-F3A6-D343-8AD4-77AA3851B543}"/>
              </a:ext>
            </a:extLst>
          </p:cNvPr>
          <p:cNvCxnSpPr>
            <a:cxnSpLocks/>
          </p:cNvCxnSpPr>
          <p:nvPr/>
        </p:nvCxnSpPr>
        <p:spPr>
          <a:xfrm>
            <a:off x="3438941" y="2418451"/>
            <a:ext cx="4696066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AEE274E-CC63-674D-8066-BDDCEA3D3629}"/>
              </a:ext>
            </a:extLst>
          </p:cNvPr>
          <p:cNvSpPr/>
          <p:nvPr/>
        </p:nvSpPr>
        <p:spPr>
          <a:xfrm>
            <a:off x="3460910" y="2777916"/>
            <a:ext cx="4696066" cy="5648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(4)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 to client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4F04E94-B1F4-CB4F-98E5-DBD29C02F5EE}"/>
              </a:ext>
            </a:extLst>
          </p:cNvPr>
          <p:cNvCxnSpPr>
            <a:cxnSpLocks/>
          </p:cNvCxnSpPr>
          <p:nvPr/>
        </p:nvCxnSpPr>
        <p:spPr>
          <a:xfrm flipH="1">
            <a:off x="3460910" y="3501821"/>
            <a:ext cx="4696066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81B6297-A650-0243-9045-796C8A458D51}"/>
              </a:ext>
            </a:extLst>
          </p:cNvPr>
          <p:cNvSpPr/>
          <p:nvPr/>
        </p:nvSpPr>
        <p:spPr>
          <a:xfrm>
            <a:off x="3449926" y="3858449"/>
            <a:ext cx="4696066" cy="5648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(6)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 in HTTP Header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57A7BE7-5790-7B42-90DB-A3F7945FDA50}"/>
              </a:ext>
            </a:extLst>
          </p:cNvPr>
          <p:cNvCxnSpPr>
            <a:cxnSpLocks/>
          </p:cNvCxnSpPr>
          <p:nvPr/>
        </p:nvCxnSpPr>
        <p:spPr>
          <a:xfrm>
            <a:off x="3449926" y="4582354"/>
            <a:ext cx="4696066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74EBC2A5-2C87-1C45-97FD-A3CF27D30D95}"/>
              </a:ext>
            </a:extLst>
          </p:cNvPr>
          <p:cNvSpPr/>
          <p:nvPr/>
        </p:nvSpPr>
        <p:spPr>
          <a:xfrm>
            <a:off x="688632" y="2876480"/>
            <a:ext cx="2116249" cy="894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(5)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Save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9B3E140-353F-3747-A25E-91FBC8443BC2}"/>
              </a:ext>
            </a:extLst>
          </p:cNvPr>
          <p:cNvCxnSpPr>
            <a:cxnSpLocks/>
          </p:cNvCxnSpPr>
          <p:nvPr/>
        </p:nvCxnSpPr>
        <p:spPr>
          <a:xfrm>
            <a:off x="1746757" y="3931112"/>
            <a:ext cx="0" cy="1058331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CAF7F6B4-8D1E-8749-AD74-6EAF873D7CCC}"/>
              </a:ext>
            </a:extLst>
          </p:cNvPr>
          <p:cNvSpPr/>
          <p:nvPr/>
        </p:nvSpPr>
        <p:spPr>
          <a:xfrm>
            <a:off x="351726" y="5167312"/>
            <a:ext cx="2790057" cy="13255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httpOnly cookie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4FB57C-4A75-8142-B608-77360810EBC2}"/>
              </a:ext>
            </a:extLst>
          </p:cNvPr>
          <p:cNvSpPr/>
          <p:nvPr/>
        </p:nvSpPr>
        <p:spPr>
          <a:xfrm>
            <a:off x="4391945" y="4938982"/>
            <a:ext cx="2790057" cy="1325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Authorization: Bearer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</a:p>
        </p:txBody>
      </p:sp>
    </p:spTree>
    <p:extLst>
      <p:ext uri="{BB962C8B-B14F-4D97-AF65-F5344CB8AC3E}">
        <p14:creationId xmlns:p14="http://schemas.microsoft.com/office/powerpoint/2010/main" val="405853200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BCE1-44F0-9240-8A9B-4CD29227C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JWT over session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DF400-A320-3A4E-B535-7BD1B3A1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Cryptographically secure, no guessing or forging risk</a:t>
            </a:r>
          </a:p>
          <a:p>
            <a:r>
              <a:rPr lang="en-US" dirty="0"/>
              <a:t>No storage needed on server side for session data</a:t>
            </a:r>
          </a:p>
          <a:p>
            <a:pPr lvl="1"/>
            <a:r>
              <a:rPr lang="en-US" dirty="0"/>
              <a:t>So also no time needed for lookup in database</a:t>
            </a:r>
          </a:p>
          <a:p>
            <a:r>
              <a:rPr lang="en-US" dirty="0"/>
              <a:t>JWT creation can be done offline: no need for login at all</a:t>
            </a:r>
          </a:p>
          <a:p>
            <a:pPr lvl="1"/>
            <a:r>
              <a:rPr lang="en-US" dirty="0"/>
              <a:t>Faster, just 1 round trip instead of 2, mainly used for API-API.</a:t>
            </a:r>
          </a:p>
          <a:p>
            <a:r>
              <a:rPr lang="en-US" dirty="0"/>
              <a:t>With asymmetric cryptography, can be used with other servers</a:t>
            </a:r>
          </a:p>
          <a:p>
            <a:pPr lvl="1"/>
            <a:r>
              <a:rPr lang="en-US" dirty="0"/>
              <a:t>Only 1 server needs to know private key, easier to secure</a:t>
            </a:r>
          </a:p>
          <a:p>
            <a:pPr lvl="1"/>
            <a:r>
              <a:rPr lang="en-US" dirty="0"/>
              <a:t>Other servers just know public key</a:t>
            </a:r>
          </a:p>
          <a:p>
            <a:pPr lvl="1"/>
            <a:endParaRPr lang="en-US" dirty="0"/>
          </a:p>
          <a:p>
            <a:r>
              <a:rPr lang="en-US" dirty="0"/>
              <a:t>Still risk of theft: need to use HTTPS and httpOnly cookies</a:t>
            </a:r>
          </a:p>
        </p:txBody>
      </p:sp>
    </p:spTree>
    <p:extLst>
      <p:ext uri="{BB962C8B-B14F-4D97-AF65-F5344CB8AC3E}">
        <p14:creationId xmlns:p14="http://schemas.microsoft.com/office/powerpoint/2010/main" val="3825996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JWT Authorization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077922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855440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Spring Security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 fontScale="70000" lnSpcReduction="2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sz="4000" dirty="0">
                <a:solidFill>
                  <a:srgbClr val="000000"/>
                </a:solidFill>
              </a:rPr>
              <a:t>Thank you for your time, and best of luck with building your secure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989269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36F53-3348-934A-A682-2FA5AB676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Metaphor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557F6-2233-3A48-8C94-98DEEF200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delegated authorization is like a ”valet key”.</a:t>
            </a:r>
          </a:p>
          <a:p>
            <a:r>
              <a:rPr lang="en-US" dirty="0"/>
              <a:t>Imagine you’re rich and have a Lamborghini.</a:t>
            </a:r>
          </a:p>
          <a:p>
            <a:r>
              <a:rPr lang="en-US" dirty="0"/>
              <a:t>You don’t waste time to park it at a hotel, a valet does it for you.</a:t>
            </a:r>
          </a:p>
          <a:p>
            <a:r>
              <a:rPr lang="en-US" dirty="0"/>
              <a:t>If you give your normal keys, the valet can do everything:</a:t>
            </a:r>
          </a:p>
          <a:p>
            <a:pPr lvl="1"/>
            <a:r>
              <a:rPr lang="en-US" dirty="0"/>
              <a:t>Access your glove box, trunk, gas tank. They can drive off and steal it.</a:t>
            </a:r>
          </a:p>
          <a:p>
            <a:r>
              <a:rPr lang="en-US" dirty="0"/>
              <a:t>A valet key is more restricted: just allows driving</a:t>
            </a:r>
          </a:p>
          <a:p>
            <a:r>
              <a:rPr lang="en-US" dirty="0"/>
              <a:t>Fancy valet key could even have time limit or remote disabling.</a:t>
            </a:r>
          </a:p>
        </p:txBody>
      </p:sp>
    </p:spTree>
    <p:extLst>
      <p:ext uri="{BB962C8B-B14F-4D97-AF65-F5344CB8AC3E}">
        <p14:creationId xmlns:p14="http://schemas.microsoft.com/office/powerpoint/2010/main" val="767658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83551-E3AF-B44B-B4C9-5924EDE93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Metaphor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832B2-C2E4-9840-AFE6-8810496E8667}"/>
              </a:ext>
            </a:extLst>
          </p:cNvPr>
          <p:cNvSpPr txBox="1"/>
          <p:nvPr/>
        </p:nvSpPr>
        <p:spPr>
          <a:xfrm>
            <a:off x="5106785" y="5488187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Car Owner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9E7C2-6372-F64C-AAF6-03AADC71DB95}"/>
              </a:ext>
            </a:extLst>
          </p:cNvPr>
          <p:cNvSpPr txBox="1"/>
          <p:nvPr/>
        </p:nvSpPr>
        <p:spPr>
          <a:xfrm>
            <a:off x="2632364" y="2787875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Car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FE876-5E68-9F4D-B3A7-1DCED56F2E04}"/>
              </a:ext>
            </a:extLst>
          </p:cNvPr>
          <p:cNvSpPr txBox="1"/>
          <p:nvPr/>
        </p:nvSpPr>
        <p:spPr>
          <a:xfrm>
            <a:off x="7581207" y="2787874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Valet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951DBF-99C0-C748-8354-9AD6A2A370AF}"/>
              </a:ext>
            </a:extLst>
          </p:cNvPr>
          <p:cNvCxnSpPr>
            <a:cxnSpLocks/>
          </p:cNvCxnSpPr>
          <p:nvPr/>
        </p:nvCxnSpPr>
        <p:spPr>
          <a:xfrm flipH="1" flipV="1">
            <a:off x="4056611" y="3624349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FB34ED1-4109-1846-9127-E3DD6D7CF813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4610793" y="3080262"/>
            <a:ext cx="2970414" cy="1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9AA15DA-A5F9-374F-8C3F-43C89080DD2E}"/>
              </a:ext>
            </a:extLst>
          </p:cNvPr>
          <p:cNvSpPr txBox="1"/>
          <p:nvPr/>
        </p:nvSpPr>
        <p:spPr>
          <a:xfrm>
            <a:off x="3070167" y="4206183"/>
            <a:ext cx="770313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NL" sz="8800" dirty="0"/>
              <a:t>🔑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322875C-CF2A-AD40-AD6F-29014FFF67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00" t="42016" r="19072" b="19316"/>
          <a:stretch/>
        </p:blipFill>
        <p:spPr>
          <a:xfrm>
            <a:off x="7934729" y="3935784"/>
            <a:ext cx="1508530" cy="157145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EA10F62-6E30-AE47-B07F-B8456EE9F5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00" t="43558" r="17132" b="19623"/>
          <a:stretch/>
        </p:blipFill>
        <p:spPr>
          <a:xfrm>
            <a:off x="5528887" y="1463040"/>
            <a:ext cx="1556328" cy="1496292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15CC7A0-1D1B-FE43-8D19-F0AB45F4B403}"/>
              </a:ext>
            </a:extLst>
          </p:cNvPr>
          <p:cNvCxnSpPr>
            <a:cxnSpLocks/>
          </p:cNvCxnSpPr>
          <p:nvPr/>
        </p:nvCxnSpPr>
        <p:spPr>
          <a:xfrm flipV="1">
            <a:off x="6983384" y="3643398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0723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5488187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5045B-7611-3C43-A0AD-84BFACB6B1FB}"/>
              </a:ext>
            </a:extLst>
          </p:cNvPr>
          <p:cNvSpPr txBox="1"/>
          <p:nvPr/>
        </p:nvSpPr>
        <p:spPr>
          <a:xfrm>
            <a:off x="2146994" y="2787875"/>
            <a:ext cx="24637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AC35505-BB48-3F4D-A4B5-369337B10D44}"/>
              </a:ext>
            </a:extLst>
          </p:cNvPr>
          <p:cNvCxnSpPr>
            <a:cxnSpLocks/>
          </p:cNvCxnSpPr>
          <p:nvPr/>
        </p:nvCxnSpPr>
        <p:spPr>
          <a:xfrm flipH="1" flipV="1">
            <a:off x="4056611" y="3624349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9A6987B-A724-8640-AD40-4CF73EB47E56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4610793" y="3080262"/>
            <a:ext cx="2970414" cy="1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16DDE03-DB1F-1747-A4CA-E2C0796C4878}"/>
              </a:ext>
            </a:extLst>
          </p:cNvPr>
          <p:cNvSpPr txBox="1"/>
          <p:nvPr/>
        </p:nvSpPr>
        <p:spPr>
          <a:xfrm>
            <a:off x="3070167" y="4206183"/>
            <a:ext cx="770313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NL" sz="8800" dirty="0"/>
              <a:t>🔑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5048F7-5730-4647-B9AB-4604303E34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37" t="42049" r="14281" b="19253"/>
          <a:stretch/>
        </p:blipFill>
        <p:spPr>
          <a:xfrm>
            <a:off x="7932789" y="3935784"/>
            <a:ext cx="1626848" cy="15714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572F0E-6220-4C41-A79F-7A748AA4D8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00" t="41513" r="17132" b="16648"/>
          <a:stretch/>
        </p:blipFill>
        <p:spPr>
          <a:xfrm>
            <a:off x="5528886" y="1379913"/>
            <a:ext cx="1556328" cy="170034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DEB0EE-545C-6144-928D-7CEFF71E6D9D}"/>
              </a:ext>
            </a:extLst>
          </p:cNvPr>
          <p:cNvCxnSpPr>
            <a:cxnSpLocks/>
          </p:cNvCxnSpPr>
          <p:nvPr/>
        </p:nvCxnSpPr>
        <p:spPr>
          <a:xfrm flipV="1">
            <a:off x="6983384" y="3643398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31C643E-745A-ED43-9ACA-638E06CA695E}"/>
              </a:ext>
            </a:extLst>
          </p:cNvPr>
          <p:cNvSpPr txBox="1"/>
          <p:nvPr/>
        </p:nvSpPr>
        <p:spPr>
          <a:xfrm rot="355078">
            <a:off x="5109394" y="3013351"/>
            <a:ext cx="1978429" cy="22159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3800" dirty="0">
                <a:solidFill>
                  <a:srgbClr val="C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22936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5488187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5045B-7611-3C43-A0AD-84BFACB6B1FB}"/>
              </a:ext>
            </a:extLst>
          </p:cNvPr>
          <p:cNvSpPr txBox="1"/>
          <p:nvPr/>
        </p:nvSpPr>
        <p:spPr>
          <a:xfrm>
            <a:off x="2146994" y="2787875"/>
            <a:ext cx="24637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AC35505-BB48-3F4D-A4B5-369337B10D44}"/>
              </a:ext>
            </a:extLst>
          </p:cNvPr>
          <p:cNvCxnSpPr>
            <a:cxnSpLocks/>
          </p:cNvCxnSpPr>
          <p:nvPr/>
        </p:nvCxnSpPr>
        <p:spPr>
          <a:xfrm flipH="1" flipV="1">
            <a:off x="4056611" y="3624349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9A6987B-A724-8640-AD40-4CF73EB47E56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4610793" y="3080262"/>
            <a:ext cx="2970414" cy="1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16DDE03-DB1F-1747-A4CA-E2C0796C4878}"/>
              </a:ext>
            </a:extLst>
          </p:cNvPr>
          <p:cNvSpPr txBox="1"/>
          <p:nvPr/>
        </p:nvSpPr>
        <p:spPr>
          <a:xfrm>
            <a:off x="3070167" y="4206183"/>
            <a:ext cx="770313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NL" sz="8800" dirty="0"/>
              <a:t>🔑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5048F7-5730-4647-B9AB-4604303E34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37" t="42049" r="14281" b="19253"/>
          <a:stretch/>
        </p:blipFill>
        <p:spPr>
          <a:xfrm>
            <a:off x="7932789" y="3935784"/>
            <a:ext cx="1626848" cy="15714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572F0E-6220-4C41-A79F-7A748AA4D8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00" t="41513" r="17132" b="16648"/>
          <a:stretch/>
        </p:blipFill>
        <p:spPr>
          <a:xfrm>
            <a:off x="5528886" y="1379913"/>
            <a:ext cx="1556328" cy="170034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DEB0EE-545C-6144-928D-7CEFF71E6D9D}"/>
              </a:ext>
            </a:extLst>
          </p:cNvPr>
          <p:cNvCxnSpPr>
            <a:cxnSpLocks/>
          </p:cNvCxnSpPr>
          <p:nvPr/>
        </p:nvCxnSpPr>
        <p:spPr>
          <a:xfrm flipV="1">
            <a:off x="6983384" y="3643398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31C643E-745A-ED43-9ACA-638E06CA695E}"/>
              </a:ext>
            </a:extLst>
          </p:cNvPr>
          <p:cNvSpPr txBox="1"/>
          <p:nvPr/>
        </p:nvSpPr>
        <p:spPr>
          <a:xfrm rot="2465990">
            <a:off x="5109394" y="-502994"/>
            <a:ext cx="1978429" cy="92486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9500" dirty="0">
                <a:solidFill>
                  <a:srgbClr val="C0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838833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2474</TotalTime>
  <Words>2137</Words>
  <Application>Microsoft Office PowerPoint</Application>
  <PresentationFormat>Widescreen</PresentationFormat>
  <Paragraphs>374</Paragraphs>
  <Slides>58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3" baseType="lpstr">
      <vt:lpstr>Arial</vt:lpstr>
      <vt:lpstr>Calibri</vt:lpstr>
      <vt:lpstr>Calibri Light</vt:lpstr>
      <vt:lpstr>Helvetica</vt:lpstr>
      <vt:lpstr>Office Theme</vt:lpstr>
      <vt:lpstr>Introduction Spring Security</vt:lpstr>
      <vt:lpstr>Planning</vt:lpstr>
      <vt:lpstr>✓ Planning</vt:lpstr>
      <vt:lpstr>OAuth</vt:lpstr>
      <vt:lpstr>OAuth – Open Authorization</vt:lpstr>
      <vt:lpstr>OAuth – Metaphor</vt:lpstr>
      <vt:lpstr>OAuth – Metaphor</vt:lpstr>
      <vt:lpstr>OAuth – Process</vt:lpstr>
      <vt:lpstr>OAuth – Process</vt:lpstr>
      <vt:lpstr>OAuth – Actual Process</vt:lpstr>
      <vt:lpstr>OAuth – Actual Process</vt:lpstr>
      <vt:lpstr>OAuth – Authorization Code Flow</vt:lpstr>
      <vt:lpstr>OAuth – 2nd Option: Implicit Flow</vt:lpstr>
      <vt:lpstr>OAuth – 3rd: Client Credentials Flow</vt:lpstr>
      <vt:lpstr>(Ab)using OAuth for authentication</vt:lpstr>
      <vt:lpstr>Spring application with OAuth authentication</vt:lpstr>
      <vt:lpstr>✓ OAuth Authorization</vt:lpstr>
      <vt:lpstr>Hashing</vt:lpstr>
      <vt:lpstr>Hashing</vt:lpstr>
      <vt:lpstr>What is hashing?</vt:lpstr>
      <vt:lpstr>What is hashing?</vt:lpstr>
      <vt:lpstr>How does hashing work?</vt:lpstr>
      <vt:lpstr>Hashing with SHA-512</vt:lpstr>
      <vt:lpstr>Hashing with SHA-512 Rounds &amp; Addition</vt:lpstr>
      <vt:lpstr>Hashing with SHA-512 – Rounds</vt:lpstr>
      <vt:lpstr>Applications of hashing</vt:lpstr>
      <vt:lpstr>Attacks on hashing: rainbow tables</vt:lpstr>
      <vt:lpstr>Hashing &amp; Salting</vt:lpstr>
      <vt:lpstr>Attacks on salted hashing: GPUs</vt:lpstr>
      <vt:lpstr>PowerPoint Presentation</vt:lpstr>
      <vt:lpstr>The last defense: pepper.</vt:lpstr>
      <vt:lpstr>✓ Hashing</vt:lpstr>
      <vt:lpstr>Authentication &amp; Authorization</vt:lpstr>
      <vt:lpstr>Authentication &amp; Authorization</vt:lpstr>
      <vt:lpstr>Spring web app without security:</vt:lpstr>
      <vt:lpstr>Spring web app with security:</vt:lpstr>
      <vt:lpstr>Spring web app with security:</vt:lpstr>
      <vt:lpstr>Spring Security default settings</vt:lpstr>
      <vt:lpstr>Practice: Spring application with username &amp; password</vt:lpstr>
      <vt:lpstr>Spring web app with security:</vt:lpstr>
      <vt:lpstr>✓ Password Login</vt:lpstr>
      <vt:lpstr>JWT</vt:lpstr>
      <vt:lpstr>What is a token?</vt:lpstr>
      <vt:lpstr>Reference tokens vs value tokens</vt:lpstr>
      <vt:lpstr>Value tokens</vt:lpstr>
      <vt:lpstr>JSON Web Tokens - JWT</vt:lpstr>
      <vt:lpstr>JWT Example (from JWT.io)</vt:lpstr>
      <vt:lpstr>Asymmetric cryptography</vt:lpstr>
      <vt:lpstr>Asymmetric cryptography</vt:lpstr>
      <vt:lpstr>Public Key Encryption</vt:lpstr>
      <vt:lpstr>RSA (Rivest–Shamir–Adleman)</vt:lpstr>
      <vt:lpstr>RSA – Digital Signatures</vt:lpstr>
      <vt:lpstr>Practice: Spring application with authorization token (JWT)</vt:lpstr>
      <vt:lpstr>Generating RSA Keys</vt:lpstr>
      <vt:lpstr>What does Spring Security do, exactly?</vt:lpstr>
      <vt:lpstr>Advantages of JWT over session tokens</vt:lpstr>
      <vt:lpstr>✓ JWT Authorization</vt:lpstr>
      <vt:lpstr>✓ Spring Security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Spring Security</dc:title>
  <dc:creator>Microsoft Office User</dc:creator>
  <cp:lastModifiedBy>Cornelis de Mooij</cp:lastModifiedBy>
  <cp:revision>46</cp:revision>
  <dcterms:created xsi:type="dcterms:W3CDTF">2020-04-12T07:55:47Z</dcterms:created>
  <dcterms:modified xsi:type="dcterms:W3CDTF">2020-05-11T21:20:55Z</dcterms:modified>
</cp:coreProperties>
</file>